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ink/ink1.xml" ContentType="application/inkml+xml"/>
  <Override PartName="/ppt/slides/slide119.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126.xml" ContentType="application/vnd.openxmlformats-officedocument.presentationml.slide+xml"/>
  <Override PartName="/ppt/slides/slide12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24.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 id="269" r:id="rId14"/>
    <p:sldId id="270" r:id="rId15"/>
    <p:sldId id="394" r:id="rId16"/>
    <p:sldId id="395" r:id="rId17"/>
    <p:sldId id="396" r:id="rId18"/>
    <p:sldId id="392" r:id="rId19"/>
    <p:sldId id="393" r:id="rId20"/>
    <p:sldId id="366" r:id="rId21"/>
    <p:sldId id="398" r:id="rId22"/>
    <p:sldId id="370" r:id="rId23"/>
    <p:sldId id="371" r:id="rId24"/>
    <p:sldId id="372" r:id="rId25"/>
    <p:sldId id="373" r:id="rId26"/>
    <p:sldId id="374" r:id="rId27"/>
    <p:sldId id="375" r:id="rId28"/>
    <p:sldId id="376" r:id="rId29"/>
    <p:sldId id="377" r:id="rId30"/>
    <p:sldId id="378" r:id="rId31"/>
    <p:sldId id="379" r:id="rId32"/>
    <p:sldId id="380" r:id="rId33"/>
    <p:sldId id="381" r:id="rId34"/>
    <p:sldId id="382" r:id="rId35"/>
    <p:sldId id="383" r:id="rId36"/>
    <p:sldId id="384" r:id="rId37"/>
    <p:sldId id="386" r:id="rId38"/>
    <p:sldId id="388" r:id="rId39"/>
    <p:sldId id="390" r:id="rId40"/>
    <p:sldId id="391" r:id="rId41"/>
    <p:sldId id="271" r:id="rId42"/>
    <p:sldId id="272" r:id="rId43"/>
    <p:sldId id="273" r:id="rId44"/>
    <p:sldId id="274" r:id="rId45"/>
    <p:sldId id="275" r:id="rId46"/>
    <p:sldId id="276" r:id="rId47"/>
    <p:sldId id="277" r:id="rId48"/>
    <p:sldId id="278" r:id="rId49"/>
    <p:sldId id="279" r:id="rId50"/>
    <p:sldId id="280" r:id="rId51"/>
    <p:sldId id="281" r:id="rId52"/>
    <p:sldId id="282" r:id="rId53"/>
    <p:sldId id="283" r:id="rId54"/>
    <p:sldId id="399" r:id="rId55"/>
    <p:sldId id="284" r:id="rId56"/>
    <p:sldId id="285" r:id="rId57"/>
    <p:sldId id="286" r:id="rId58"/>
    <p:sldId id="287" r:id="rId59"/>
    <p:sldId id="288" r:id="rId60"/>
    <p:sldId id="289" r:id="rId61"/>
    <p:sldId id="290" r:id="rId62"/>
    <p:sldId id="291" r:id="rId63"/>
    <p:sldId id="292" r:id="rId64"/>
    <p:sldId id="293" r:id="rId65"/>
    <p:sldId id="294" r:id="rId66"/>
    <p:sldId id="295" r:id="rId67"/>
    <p:sldId id="296" r:id="rId68"/>
    <p:sldId id="297" r:id="rId69"/>
    <p:sldId id="298" r:id="rId70"/>
    <p:sldId id="299" r:id="rId71"/>
    <p:sldId id="300" r:id="rId72"/>
    <p:sldId id="301" r:id="rId73"/>
    <p:sldId id="302" r:id="rId74"/>
    <p:sldId id="303" r:id="rId75"/>
    <p:sldId id="304" r:id="rId76"/>
    <p:sldId id="305" r:id="rId77"/>
    <p:sldId id="306" r:id="rId78"/>
    <p:sldId id="307" r:id="rId79"/>
    <p:sldId id="308" r:id="rId80"/>
    <p:sldId id="309" r:id="rId81"/>
    <p:sldId id="310" r:id="rId82"/>
    <p:sldId id="311" r:id="rId83"/>
    <p:sldId id="312" r:id="rId84"/>
    <p:sldId id="313" r:id="rId85"/>
    <p:sldId id="314" r:id="rId86"/>
    <p:sldId id="315" r:id="rId87"/>
    <p:sldId id="316" r:id="rId88"/>
    <p:sldId id="317" r:id="rId89"/>
    <p:sldId id="318" r:id="rId90"/>
    <p:sldId id="319" r:id="rId91"/>
    <p:sldId id="320" r:id="rId92"/>
    <p:sldId id="323" r:id="rId93"/>
    <p:sldId id="324" r:id="rId94"/>
    <p:sldId id="325" r:id="rId95"/>
    <p:sldId id="326" r:id="rId96"/>
    <p:sldId id="327" r:id="rId97"/>
    <p:sldId id="328" r:id="rId98"/>
    <p:sldId id="349" r:id="rId99"/>
    <p:sldId id="329" r:id="rId100"/>
    <p:sldId id="330" r:id="rId101"/>
    <p:sldId id="331" r:id="rId102"/>
    <p:sldId id="332" r:id="rId103"/>
    <p:sldId id="333" r:id="rId104"/>
    <p:sldId id="334" r:id="rId105"/>
    <p:sldId id="335" r:id="rId106"/>
    <p:sldId id="336" r:id="rId107"/>
    <p:sldId id="337" r:id="rId108"/>
    <p:sldId id="338" r:id="rId109"/>
    <p:sldId id="339" r:id="rId110"/>
    <p:sldId id="340" r:id="rId111"/>
    <p:sldId id="341" r:id="rId112"/>
    <p:sldId id="342" r:id="rId113"/>
    <p:sldId id="343" r:id="rId114"/>
    <p:sldId id="344" r:id="rId115"/>
    <p:sldId id="345" r:id="rId116"/>
    <p:sldId id="346" r:id="rId117"/>
    <p:sldId id="347" r:id="rId118"/>
    <p:sldId id="350" r:id="rId119"/>
    <p:sldId id="351" r:id="rId120"/>
    <p:sldId id="352" r:id="rId121"/>
    <p:sldId id="353" r:id="rId122"/>
    <p:sldId id="354" r:id="rId123"/>
    <p:sldId id="355" r:id="rId124"/>
    <p:sldId id="356" r:id="rId125"/>
    <p:sldId id="357" r:id="rId126"/>
    <p:sldId id="358" r:id="rId127"/>
    <p:sldId id="359" r:id="rId128"/>
    <p:sldId id="360" r:id="rId129"/>
    <p:sldId id="361" r:id="rId130"/>
    <p:sldId id="362" r:id="rId131"/>
    <p:sldId id="363" r:id="rId132"/>
    <p:sldId id="364" r:id="rId133"/>
    <p:sldId id="321" r:id="rId1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Rg st="1" end="65"/>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63" d="100"/>
          <a:sy n="63" d="100"/>
        </p:scale>
        <p:origin x="-126" y="-210"/>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slide" Target="slides/slide133.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6T07:12:37.2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0 615,'26'2,"-1"1,0 0,31 9,-27-5,61 7,234-14,-297-4,-1-1,0-1,43-16,-3 1,46-14,136-63,97-68,103-44,-240 140,-186 63,17-5</inkml:trace>
</inkml:ink>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794DAF84-1B57-4342-B418-CD5B95F23CA7}" type="datetimeFigureOut">
              <a:rPr lang="en-US" smtClean="0"/>
              <a:pPr/>
              <a:t>6/12/2025</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9AF7BC3F-8F11-4ADD-8F3E-D6AF17EB15B8}" type="slidenum">
              <a:rPr lang="en-US" smtClean="0"/>
              <a:pPr/>
              <a:t>‹#›</a:t>
            </a:fld>
            <a:endParaRPr lang="en-US"/>
          </a:p>
        </p:txBody>
      </p:sp>
    </p:spTree>
    <p:extLst>
      <p:ext uri="{BB962C8B-B14F-4D97-AF65-F5344CB8AC3E}">
        <p14:creationId xmlns:p14="http://schemas.microsoft.com/office/powerpoint/2010/main" xmlns="" val="3737019892"/>
      </p:ext>
    </p:extLst>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94DAF84-1B57-4342-B418-CD5B95F23CA7}" type="datetimeFigureOut">
              <a:rPr lang="en-US" smtClean="0"/>
              <a:pPr/>
              <a:t>6/12/2025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F7BC3F-8F11-4ADD-8F3E-D6AF17EB15B8}" type="slidenum">
              <a:rPr lang="en-US" smtClean="0"/>
              <a:pPr/>
              <a:t>‹#›</a:t>
            </a:fld>
            <a:endParaRPr lang="en-US"/>
          </a:p>
        </p:txBody>
      </p:sp>
    </p:spTree>
    <p:extLst>
      <p:ext uri="{BB962C8B-B14F-4D97-AF65-F5344CB8AC3E}">
        <p14:creationId xmlns:p14="http://schemas.microsoft.com/office/powerpoint/2010/main" xmlns="" val="1847814495"/>
      </p:ext>
    </p:extLst>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794DAF84-1B57-4342-B418-CD5B95F23CA7}" type="datetimeFigureOut">
              <a:rPr lang="en-US" smtClean="0"/>
              <a:pPr/>
              <a:t>6/12/2025</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9AF7BC3F-8F11-4ADD-8F3E-D6AF17EB15B8}" type="slidenum">
              <a:rPr lang="en-US" smtClean="0"/>
              <a:pPr/>
              <a:t>‹#›</a:t>
            </a:fld>
            <a:endParaRPr lang="en-US"/>
          </a:p>
        </p:txBody>
      </p:sp>
    </p:spTree>
    <p:extLst>
      <p:ext uri="{BB962C8B-B14F-4D97-AF65-F5344CB8AC3E}">
        <p14:creationId xmlns:p14="http://schemas.microsoft.com/office/powerpoint/2010/main" xmlns="" val="863108158"/>
      </p:ext>
    </p:extLst>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794DAF84-1B57-4342-B418-CD5B95F23CA7}" type="datetimeFigureOut">
              <a:rPr lang="en-US" smtClean="0"/>
              <a:pPr/>
              <a:t>6/12/2025</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9AF7BC3F-8F11-4ADD-8F3E-D6AF17EB15B8}" type="slidenum">
              <a:rPr lang="en-US" smtClean="0"/>
              <a:pPr/>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xmlns="" val="259171305"/>
      </p:ext>
    </p:extLst>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794DAF84-1B57-4342-B418-CD5B95F23CA7}" type="datetimeFigureOut">
              <a:rPr lang="en-US" smtClean="0"/>
              <a:pPr/>
              <a:t>6/12/2025</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9AF7BC3F-8F11-4ADD-8F3E-D6AF17EB15B8}" type="slidenum">
              <a:rPr lang="en-US" smtClean="0"/>
              <a:pPr/>
              <a:t>‹#›</a:t>
            </a:fld>
            <a:endParaRPr lang="en-US"/>
          </a:p>
        </p:txBody>
      </p:sp>
    </p:spTree>
    <p:extLst>
      <p:ext uri="{BB962C8B-B14F-4D97-AF65-F5344CB8AC3E}">
        <p14:creationId xmlns:p14="http://schemas.microsoft.com/office/powerpoint/2010/main" xmlns="" val="1867308872"/>
      </p:ext>
    </p:extLst>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794DAF84-1B57-4342-B418-CD5B95F23CA7}" type="datetimeFigureOut">
              <a:rPr lang="en-US" smtClean="0"/>
              <a:pPr/>
              <a:t>6/12/2025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AF7BC3F-8F11-4ADD-8F3E-D6AF17EB15B8}" type="slidenum">
              <a:rPr lang="en-US" smtClean="0"/>
              <a:pPr/>
              <a:t>‹#›</a:t>
            </a:fld>
            <a:endParaRPr lang="en-US"/>
          </a:p>
        </p:txBody>
      </p:sp>
    </p:spTree>
    <p:extLst>
      <p:ext uri="{BB962C8B-B14F-4D97-AF65-F5344CB8AC3E}">
        <p14:creationId xmlns:p14="http://schemas.microsoft.com/office/powerpoint/2010/main" xmlns="" val="2920158471"/>
      </p:ext>
    </p:extLst>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794DAF84-1B57-4342-B418-CD5B95F23CA7}" type="datetimeFigureOut">
              <a:rPr lang="en-US" smtClean="0"/>
              <a:pPr/>
              <a:t>6/12/2025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AF7BC3F-8F11-4ADD-8F3E-D6AF17EB15B8}" type="slidenum">
              <a:rPr lang="en-US" smtClean="0"/>
              <a:pPr/>
              <a:t>‹#›</a:t>
            </a:fld>
            <a:endParaRPr lang="en-US"/>
          </a:p>
        </p:txBody>
      </p:sp>
    </p:spTree>
    <p:extLst>
      <p:ext uri="{BB962C8B-B14F-4D97-AF65-F5344CB8AC3E}">
        <p14:creationId xmlns:p14="http://schemas.microsoft.com/office/powerpoint/2010/main" xmlns="" val="2052985862"/>
      </p:ext>
    </p:extLst>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4DAF84-1B57-4342-B418-CD5B95F23CA7}" type="datetimeFigureOut">
              <a:rPr lang="en-US" smtClean="0"/>
              <a:pPr/>
              <a:t>6/12/2025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F7BC3F-8F11-4ADD-8F3E-D6AF17EB15B8}" type="slidenum">
              <a:rPr lang="en-US" smtClean="0"/>
              <a:pPr/>
              <a:t>‹#›</a:t>
            </a:fld>
            <a:endParaRPr lang="en-US"/>
          </a:p>
        </p:txBody>
      </p:sp>
    </p:spTree>
    <p:extLst>
      <p:ext uri="{BB962C8B-B14F-4D97-AF65-F5344CB8AC3E}">
        <p14:creationId xmlns:p14="http://schemas.microsoft.com/office/powerpoint/2010/main" xmlns="" val="4066129990"/>
      </p:ext>
    </p:extLst>
  </p:cSld>
  <p:clrMapOvr>
    <a:masterClrMapping/>
  </p:clrMapOvr>
  <p:transition spd="slow"/>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794DAF84-1B57-4342-B418-CD5B95F23CA7}" type="datetimeFigureOut">
              <a:rPr lang="en-US" smtClean="0"/>
              <a:pPr/>
              <a:t>6/12/2025</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9AF7BC3F-8F11-4ADD-8F3E-D6AF17EB15B8}" type="slidenum">
              <a:rPr lang="en-US" smtClean="0"/>
              <a:pPr/>
              <a:t>‹#›</a:t>
            </a:fld>
            <a:endParaRPr lang="en-US"/>
          </a:p>
        </p:txBody>
      </p:sp>
    </p:spTree>
    <p:extLst>
      <p:ext uri="{BB962C8B-B14F-4D97-AF65-F5344CB8AC3E}">
        <p14:creationId xmlns:p14="http://schemas.microsoft.com/office/powerpoint/2010/main" xmlns="" val="3782565623"/>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4DAF84-1B57-4342-B418-CD5B95F23CA7}" type="datetimeFigureOut">
              <a:rPr lang="en-US" smtClean="0"/>
              <a:pPr/>
              <a:t>6/12/2025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F7BC3F-8F11-4ADD-8F3E-D6AF17EB15B8}" type="slidenum">
              <a:rPr lang="en-US" smtClean="0"/>
              <a:pPr/>
              <a:t>‹#›</a:t>
            </a:fld>
            <a:endParaRPr lang="en-US"/>
          </a:p>
        </p:txBody>
      </p:sp>
    </p:spTree>
    <p:extLst>
      <p:ext uri="{BB962C8B-B14F-4D97-AF65-F5344CB8AC3E}">
        <p14:creationId xmlns:p14="http://schemas.microsoft.com/office/powerpoint/2010/main" xmlns="" val="2589625184"/>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794DAF84-1B57-4342-B418-CD5B95F23CA7}" type="datetimeFigureOut">
              <a:rPr lang="en-US" smtClean="0"/>
              <a:pPr/>
              <a:t>6/12/2025</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9AF7BC3F-8F11-4ADD-8F3E-D6AF17EB15B8}" type="slidenum">
              <a:rPr lang="en-US" smtClean="0"/>
              <a:pPr/>
              <a:t>‹#›</a:t>
            </a:fld>
            <a:endParaRPr lang="en-US"/>
          </a:p>
        </p:txBody>
      </p:sp>
    </p:spTree>
    <p:extLst>
      <p:ext uri="{BB962C8B-B14F-4D97-AF65-F5344CB8AC3E}">
        <p14:creationId xmlns:p14="http://schemas.microsoft.com/office/powerpoint/2010/main" xmlns="" val="4006249840"/>
      </p:ext>
    </p:extLst>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4DAF84-1B57-4342-B418-CD5B95F23CA7}" type="datetimeFigureOut">
              <a:rPr lang="en-US" smtClean="0"/>
              <a:pPr/>
              <a:t>6/12/2025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F7BC3F-8F11-4ADD-8F3E-D6AF17EB15B8}" type="slidenum">
              <a:rPr lang="en-US" smtClean="0"/>
              <a:pPr/>
              <a:t>‹#›</a:t>
            </a:fld>
            <a:endParaRPr lang="en-US"/>
          </a:p>
        </p:txBody>
      </p:sp>
    </p:spTree>
    <p:extLst>
      <p:ext uri="{BB962C8B-B14F-4D97-AF65-F5344CB8AC3E}">
        <p14:creationId xmlns:p14="http://schemas.microsoft.com/office/powerpoint/2010/main" xmlns="" val="3363808120"/>
      </p:ext>
    </p:extLst>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4DAF84-1B57-4342-B418-CD5B95F23CA7}" type="datetimeFigureOut">
              <a:rPr lang="en-US" smtClean="0"/>
              <a:pPr/>
              <a:t>6/12/2025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AF7BC3F-8F11-4ADD-8F3E-D6AF17EB15B8}" type="slidenum">
              <a:rPr lang="en-US" smtClean="0"/>
              <a:pPr/>
              <a:t>‹#›</a:t>
            </a:fld>
            <a:endParaRPr lang="en-US"/>
          </a:p>
        </p:txBody>
      </p:sp>
    </p:spTree>
    <p:extLst>
      <p:ext uri="{BB962C8B-B14F-4D97-AF65-F5344CB8AC3E}">
        <p14:creationId xmlns:p14="http://schemas.microsoft.com/office/powerpoint/2010/main" xmlns="" val="2928909349"/>
      </p:ext>
    </p:extLst>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4DAF84-1B57-4342-B418-CD5B95F23CA7}" type="datetimeFigureOut">
              <a:rPr lang="en-US" smtClean="0"/>
              <a:pPr/>
              <a:t>6/12/2025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AF7BC3F-8F11-4ADD-8F3E-D6AF17EB15B8}" type="slidenum">
              <a:rPr lang="en-US" smtClean="0"/>
              <a:pPr/>
              <a:t>‹#›</a:t>
            </a:fld>
            <a:endParaRPr lang="en-US"/>
          </a:p>
        </p:txBody>
      </p:sp>
    </p:spTree>
    <p:extLst>
      <p:ext uri="{BB962C8B-B14F-4D97-AF65-F5344CB8AC3E}">
        <p14:creationId xmlns:p14="http://schemas.microsoft.com/office/powerpoint/2010/main" xmlns="" val="1448935231"/>
      </p:ext>
    </p:extLst>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DAF84-1B57-4342-B418-CD5B95F23CA7}" type="datetimeFigureOut">
              <a:rPr lang="en-US" smtClean="0"/>
              <a:pPr/>
              <a:t>6/12/2025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AF7BC3F-8F11-4ADD-8F3E-D6AF17EB15B8}" type="slidenum">
              <a:rPr lang="en-US" smtClean="0"/>
              <a:pPr/>
              <a:t>‹#›</a:t>
            </a:fld>
            <a:endParaRPr lang="en-US"/>
          </a:p>
        </p:txBody>
      </p:sp>
    </p:spTree>
    <p:extLst>
      <p:ext uri="{BB962C8B-B14F-4D97-AF65-F5344CB8AC3E}">
        <p14:creationId xmlns:p14="http://schemas.microsoft.com/office/powerpoint/2010/main" xmlns="" val="1102916125"/>
      </p:ext>
    </p:extLst>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94DAF84-1B57-4342-B418-CD5B95F23CA7}" type="datetimeFigureOut">
              <a:rPr lang="en-US" smtClean="0"/>
              <a:pPr/>
              <a:t>6/12/2025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F7BC3F-8F11-4ADD-8F3E-D6AF17EB15B8}" type="slidenum">
              <a:rPr lang="en-US" smtClean="0"/>
              <a:pPr/>
              <a:t>‹#›</a:t>
            </a:fld>
            <a:endParaRPr lang="en-US"/>
          </a:p>
        </p:txBody>
      </p:sp>
    </p:spTree>
    <p:extLst>
      <p:ext uri="{BB962C8B-B14F-4D97-AF65-F5344CB8AC3E}">
        <p14:creationId xmlns:p14="http://schemas.microsoft.com/office/powerpoint/2010/main" xmlns="" val="986461127"/>
      </p:ext>
    </p:extLst>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94DAF84-1B57-4342-B418-CD5B95F23CA7}" type="datetimeFigureOut">
              <a:rPr lang="en-US" smtClean="0"/>
              <a:pPr/>
              <a:t>6/12/2025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F7BC3F-8F11-4ADD-8F3E-D6AF17EB15B8}" type="slidenum">
              <a:rPr lang="en-US" smtClean="0"/>
              <a:pPr/>
              <a:t>‹#›</a:t>
            </a:fld>
            <a:endParaRPr lang="en-US"/>
          </a:p>
        </p:txBody>
      </p:sp>
    </p:spTree>
    <p:extLst>
      <p:ext uri="{BB962C8B-B14F-4D97-AF65-F5344CB8AC3E}">
        <p14:creationId xmlns:p14="http://schemas.microsoft.com/office/powerpoint/2010/main" xmlns="" val="2816814136"/>
      </p:ext>
    </p:extLst>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19">
            <a:extLst>
              <a:ext uri="{28A0092B-C50C-407E-A947-70E740481C1C}">
                <a14:useLocalDpi xmlns:a14="http://schemas.microsoft.com/office/drawing/2010/main" xmlns=""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94DAF84-1B57-4342-B418-CD5B95F23CA7}" type="datetimeFigureOut">
              <a:rPr lang="en-US" smtClean="0"/>
              <a:pPr/>
              <a:t>6/12/2025</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AF7BC3F-8F11-4ADD-8F3E-D6AF17EB15B8}" type="slidenum">
              <a:rPr lang="en-US" smtClean="0"/>
              <a:pPr/>
              <a:t>‹#›</a:t>
            </a:fld>
            <a:endParaRPr lang="en-US"/>
          </a:p>
        </p:txBody>
      </p:sp>
    </p:spTree>
    <p:extLst>
      <p:ext uri="{BB962C8B-B14F-4D97-AF65-F5344CB8AC3E}">
        <p14:creationId xmlns:p14="http://schemas.microsoft.com/office/powerpoint/2010/main" xmlns="" val="2937206124"/>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ransition spd="slow"/>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10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10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11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emf"/><Relationship Id="rId4" Type="http://schemas.openxmlformats.org/officeDocument/2006/relationships/image" Target="../media/image20.emf"/></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Layout" Target="../slideLayouts/slideLayout7.xml"/><Relationship Id="rId5" Type="http://schemas.openxmlformats.org/officeDocument/2006/relationships/image" Target="../media/image27.emf"/><Relationship Id="rId4" Type="http://schemas.openxmlformats.org/officeDocument/2006/relationships/image" Target="../media/image26.emf"/></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emf"/><Relationship Id="rId4" Type="http://schemas.openxmlformats.org/officeDocument/2006/relationships/image" Target="../media/image30.emf"/></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emf"/><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emf"/><Relationship Id="rId1" Type="http://schemas.openxmlformats.org/officeDocument/2006/relationships/slideLayout" Target="../slideLayouts/slideLayout7.xml"/><Relationship Id="rId6" Type="http://schemas.openxmlformats.org/officeDocument/2006/relationships/image" Target="../media/image49.emf"/><Relationship Id="rId5" Type="http://schemas.openxmlformats.org/officeDocument/2006/relationships/image" Target="../media/image48.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e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emf"/><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9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3.png"/></Relationships>
</file>

<file path=ppt/slides/_rels/slide9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96440" y="2301240"/>
            <a:ext cx="8656320" cy="1127760"/>
          </a:xfrm>
        </p:spPr>
        <p:txBody>
          <a:bodyPr>
            <a:noAutofit/>
          </a:bodyPr>
          <a:lstStyle/>
          <a:p>
            <a:pPr algn="ctr"/>
            <a:r>
              <a:rPr lang="en-US" sz="2400" dirty="0">
                <a:latin typeface="Times New Roman" panose="02020603050405020304" pitchFamily="18" charset="0"/>
                <a:cs typeface="Times New Roman" panose="02020603050405020304" pitchFamily="18" charset="0"/>
              </a:rPr>
              <a:t>UNIT– 4</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Series Completion, Analogy, Classification,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Coding &amp; Decoding</a:t>
            </a:r>
          </a:p>
        </p:txBody>
      </p:sp>
      <p:sp>
        <p:nvSpPr>
          <p:cNvPr id="3" name="Subtitle 2"/>
          <p:cNvSpPr>
            <a:spLocks noGrp="1"/>
          </p:cNvSpPr>
          <p:nvPr>
            <p:ph type="subTitle" idx="1"/>
          </p:nvPr>
        </p:nvSpPr>
        <p:spPr>
          <a:xfrm>
            <a:off x="1472539" y="950026"/>
            <a:ext cx="9832769" cy="869538"/>
          </a:xfrm>
        </p:spPr>
        <p:txBody>
          <a:bodyPr/>
          <a:lstStyle/>
          <a:p>
            <a:pPr algn="ctr"/>
            <a:r>
              <a:rPr lang="en-US" dirty="0">
                <a:latin typeface="Times New Roman" panose="02020603050405020304" pitchFamily="18" charset="0"/>
                <a:cs typeface="Times New Roman" panose="02020603050405020304" pitchFamily="18" charset="0"/>
              </a:rPr>
              <a:t>SUBJECT : QUANTITATIVE APTITUDE AND LOGICAL REASONING </a:t>
            </a:r>
          </a:p>
          <a:p>
            <a:endParaRPr lang="en-US" dirty="0"/>
          </a:p>
          <a:p>
            <a:endParaRPr lang="en-US" dirty="0"/>
          </a:p>
        </p:txBody>
      </p:sp>
      <p:sp>
        <p:nvSpPr>
          <p:cNvPr id="4" name="Rectangle 3"/>
          <p:cNvSpPr/>
          <p:nvPr/>
        </p:nvSpPr>
        <p:spPr>
          <a:xfrm>
            <a:off x="3258127" y="4253147"/>
            <a:ext cx="6096000" cy="923330"/>
          </a:xfrm>
          <a:prstGeom prst="rect">
            <a:avLst/>
          </a:prstGeom>
        </p:spPr>
        <p:txBody>
          <a:bodyPr>
            <a:spAutoFit/>
          </a:bodyPr>
          <a:lstStyle/>
          <a:p>
            <a:pPr algn="ctr"/>
            <a:r>
              <a:rPr lang="en-US" dirty="0">
                <a:latin typeface="Times New Roman" panose="02020603050405020304" pitchFamily="18" charset="0"/>
                <a:cs typeface="Times New Roman" panose="02020603050405020304" pitchFamily="18" charset="0"/>
              </a:rPr>
              <a:t>DEPARTMENT OF  MATHEMATICS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SNIST</a:t>
            </a:r>
          </a:p>
        </p:txBody>
      </p:sp>
    </p:spTree>
    <p:extLst>
      <p:ext uri="{BB962C8B-B14F-4D97-AF65-F5344CB8AC3E}">
        <p14:creationId xmlns:p14="http://schemas.microsoft.com/office/powerpoint/2010/main" xmlns="" val="100770543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1163" y="524227"/>
            <a:ext cx="8610600" cy="1293028"/>
          </a:xfrm>
        </p:spPr>
        <p:txBody>
          <a:bodyPr/>
          <a:lstStyle/>
          <a:p>
            <a:r>
              <a:rPr lang="en-US" dirty="0"/>
              <a:t>Alphabet series</a:t>
            </a:r>
            <a:br>
              <a:rPr lang="en-US" dirty="0"/>
            </a:br>
            <a:endParaRPr lang="en-US" dirty="0"/>
          </a:p>
        </p:txBody>
      </p:sp>
      <p:sp>
        <p:nvSpPr>
          <p:cNvPr id="3" name="Content Placeholder 2"/>
          <p:cNvSpPr>
            <a:spLocks noGrp="1"/>
          </p:cNvSpPr>
          <p:nvPr>
            <p:ph idx="1"/>
          </p:nvPr>
        </p:nvSpPr>
        <p:spPr>
          <a:xfrm>
            <a:off x="138545" y="1496292"/>
            <a:ext cx="11961091" cy="5264726"/>
          </a:xfrm>
        </p:spPr>
        <p:txBody>
          <a:bodyPr/>
          <a:lstStyle/>
          <a:p>
            <a:pPr marL="0" lvl="0" indent="0">
              <a:buNone/>
            </a:pPr>
            <a:r>
              <a:rPr lang="en-US" dirty="0"/>
              <a:t>1) What terms will fill the blank spaces?</a:t>
            </a:r>
          </a:p>
          <a:p>
            <a:pPr marL="0" indent="0">
              <a:buNone/>
            </a:pPr>
            <a:r>
              <a:rPr lang="en-US" dirty="0"/>
              <a:t>Z, X, V, T, R,__, __</a:t>
            </a:r>
          </a:p>
          <a:p>
            <a:pPr marL="0" indent="0">
              <a:buNone/>
            </a:pPr>
            <a:r>
              <a:rPr lang="en-US" dirty="0"/>
              <a:t>Sol) Alternate letters in reverse order i.e., P,N</a:t>
            </a:r>
          </a:p>
          <a:p>
            <a:pPr marL="0" indent="0">
              <a:buNone/>
            </a:pPr>
            <a:endParaRPr lang="en-US" dirty="0"/>
          </a:p>
          <a:p>
            <a:pPr marL="0" lvl="0" indent="0">
              <a:buNone/>
            </a:pPr>
            <a:r>
              <a:rPr lang="en-US" dirty="0"/>
              <a:t>2) </a:t>
            </a:r>
            <a:r>
              <a:rPr lang="en-US" dirty="0" err="1"/>
              <a:t>nd,iy</a:t>
            </a:r>
            <a:r>
              <a:rPr lang="en-US" dirty="0"/>
              <a:t>, </a:t>
            </a:r>
            <a:r>
              <a:rPr lang="en-US" dirty="0" err="1"/>
              <a:t>dt</a:t>
            </a:r>
            <a:r>
              <a:rPr lang="en-US" dirty="0"/>
              <a:t>, </a:t>
            </a:r>
            <a:r>
              <a:rPr lang="en-US" dirty="0" err="1"/>
              <a:t>yo</a:t>
            </a:r>
            <a:r>
              <a:rPr lang="en-US" dirty="0"/>
              <a:t>, </a:t>
            </a:r>
            <a:r>
              <a:rPr lang="en-US" dirty="0" err="1"/>
              <a:t>tj</a:t>
            </a:r>
            <a:r>
              <a:rPr lang="en-US" dirty="0"/>
              <a:t>,_?</a:t>
            </a:r>
          </a:p>
          <a:p>
            <a:pPr marL="0" indent="0">
              <a:buNone/>
            </a:pPr>
            <a:r>
              <a:rPr lang="en-US" dirty="0"/>
              <a:t>Sol) Clearly, the 1</a:t>
            </a:r>
            <a:r>
              <a:rPr lang="en-US" baseline="30000" dirty="0"/>
              <a:t>st</a:t>
            </a:r>
            <a:r>
              <a:rPr lang="en-US" dirty="0"/>
              <a:t> &amp; 2</a:t>
            </a:r>
            <a:r>
              <a:rPr lang="en-US" baseline="30000" dirty="0"/>
              <a:t>nd</a:t>
            </a:r>
            <a:r>
              <a:rPr lang="en-US" dirty="0"/>
              <a:t> letters of each term are moved 5 steps backward to obtain the corresponding letters of the next term.</a:t>
            </a:r>
          </a:p>
          <a:p>
            <a:endParaRPr lang="en-US" dirty="0"/>
          </a:p>
        </p:txBody>
      </p:sp>
      <p:pic>
        <p:nvPicPr>
          <p:cNvPr id="4" name="Picture 3"/>
          <p:cNvPicPr/>
          <p:nvPr/>
        </p:nvPicPr>
        <p:blipFill>
          <a:blip r:embed="rId2">
            <a:extLst>
              <a:ext uri="{28A0092B-C50C-407E-A947-70E740481C1C}">
                <a14:useLocalDpi xmlns:a14="http://schemas.microsoft.com/office/drawing/2010/main" xmlns="" val="0"/>
              </a:ext>
            </a:extLst>
          </a:blip>
          <a:srcRect/>
          <a:stretch>
            <a:fillRect/>
          </a:stretch>
        </p:blipFill>
        <p:spPr bwMode="auto">
          <a:xfrm>
            <a:off x="1413393" y="4504833"/>
            <a:ext cx="5513879" cy="17666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xmlns="" val="121794469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6" presetClass="entr" presetSubtype="0"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wipe(down)">
                                      <p:cBhvr>
                                        <p:cTn id="16" dur="580">
                                          <p:stCondLst>
                                            <p:cond delay="0"/>
                                          </p:stCondLst>
                                        </p:cTn>
                                        <p:tgtEl>
                                          <p:spTgt spid="3">
                                            <p:txEl>
                                              <p:pRg st="0" end="0"/>
                                            </p:txEl>
                                          </p:spTgt>
                                        </p:tgtEl>
                                      </p:cBhvr>
                                    </p:animEffect>
                                    <p:anim calcmode="lin" valueType="num">
                                      <p:cBhvr>
                                        <p:cTn id="17"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22" dur="26">
                                          <p:stCondLst>
                                            <p:cond delay="650"/>
                                          </p:stCondLst>
                                        </p:cTn>
                                        <p:tgtEl>
                                          <p:spTgt spid="3">
                                            <p:txEl>
                                              <p:pRg st="0" end="0"/>
                                            </p:txEl>
                                          </p:spTgt>
                                        </p:tgtEl>
                                      </p:cBhvr>
                                      <p:to x="100000" y="60000"/>
                                    </p:animScale>
                                    <p:animScale>
                                      <p:cBhvr>
                                        <p:cTn id="23" dur="166" decel="50000">
                                          <p:stCondLst>
                                            <p:cond delay="676"/>
                                          </p:stCondLst>
                                        </p:cTn>
                                        <p:tgtEl>
                                          <p:spTgt spid="3">
                                            <p:txEl>
                                              <p:pRg st="0" end="0"/>
                                            </p:txEl>
                                          </p:spTgt>
                                        </p:tgtEl>
                                      </p:cBhvr>
                                      <p:to x="100000" y="100000"/>
                                    </p:animScale>
                                    <p:animScale>
                                      <p:cBhvr>
                                        <p:cTn id="24" dur="26">
                                          <p:stCondLst>
                                            <p:cond delay="1312"/>
                                          </p:stCondLst>
                                        </p:cTn>
                                        <p:tgtEl>
                                          <p:spTgt spid="3">
                                            <p:txEl>
                                              <p:pRg st="0" end="0"/>
                                            </p:txEl>
                                          </p:spTgt>
                                        </p:tgtEl>
                                      </p:cBhvr>
                                      <p:to x="100000" y="80000"/>
                                    </p:animScale>
                                    <p:animScale>
                                      <p:cBhvr>
                                        <p:cTn id="25" dur="166" decel="50000">
                                          <p:stCondLst>
                                            <p:cond delay="1338"/>
                                          </p:stCondLst>
                                        </p:cTn>
                                        <p:tgtEl>
                                          <p:spTgt spid="3">
                                            <p:txEl>
                                              <p:pRg st="0" end="0"/>
                                            </p:txEl>
                                          </p:spTgt>
                                        </p:tgtEl>
                                      </p:cBhvr>
                                      <p:to x="100000" y="100000"/>
                                    </p:animScale>
                                    <p:animScale>
                                      <p:cBhvr>
                                        <p:cTn id="26" dur="26">
                                          <p:stCondLst>
                                            <p:cond delay="1642"/>
                                          </p:stCondLst>
                                        </p:cTn>
                                        <p:tgtEl>
                                          <p:spTgt spid="3">
                                            <p:txEl>
                                              <p:pRg st="0" end="0"/>
                                            </p:txEl>
                                          </p:spTgt>
                                        </p:tgtEl>
                                      </p:cBhvr>
                                      <p:to x="100000" y="90000"/>
                                    </p:animScale>
                                    <p:animScale>
                                      <p:cBhvr>
                                        <p:cTn id="27" dur="166" decel="50000">
                                          <p:stCondLst>
                                            <p:cond delay="1668"/>
                                          </p:stCondLst>
                                        </p:cTn>
                                        <p:tgtEl>
                                          <p:spTgt spid="3">
                                            <p:txEl>
                                              <p:pRg st="0" end="0"/>
                                            </p:txEl>
                                          </p:spTgt>
                                        </p:tgtEl>
                                      </p:cBhvr>
                                      <p:to x="100000" y="100000"/>
                                    </p:animScale>
                                    <p:animScale>
                                      <p:cBhvr>
                                        <p:cTn id="28" dur="26">
                                          <p:stCondLst>
                                            <p:cond delay="1808"/>
                                          </p:stCondLst>
                                        </p:cTn>
                                        <p:tgtEl>
                                          <p:spTgt spid="3">
                                            <p:txEl>
                                              <p:pRg st="0" end="0"/>
                                            </p:txEl>
                                          </p:spTgt>
                                        </p:tgtEl>
                                      </p:cBhvr>
                                      <p:to x="100000" y="95000"/>
                                    </p:animScale>
                                    <p:animScale>
                                      <p:cBhvr>
                                        <p:cTn id="29" dur="166" decel="50000">
                                          <p:stCondLst>
                                            <p:cond delay="1834"/>
                                          </p:stCondLst>
                                        </p:cTn>
                                        <p:tgtEl>
                                          <p:spTgt spid="3">
                                            <p:txEl>
                                              <p:pRg st="0" end="0"/>
                                            </p:txEl>
                                          </p:spTgt>
                                        </p:tgtEl>
                                      </p:cBhvr>
                                      <p:to x="100000" y="100000"/>
                                    </p:animScale>
                                  </p:childTnLst>
                                </p:cTn>
                              </p:par>
                              <p:par>
                                <p:cTn id="30" presetID="26" presetClass="entr" presetSubtype="0" fill="hold" nodeType="with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wipe(down)">
                                      <p:cBhvr>
                                        <p:cTn id="32" dur="580">
                                          <p:stCondLst>
                                            <p:cond delay="0"/>
                                          </p:stCondLst>
                                        </p:cTn>
                                        <p:tgtEl>
                                          <p:spTgt spid="3">
                                            <p:txEl>
                                              <p:pRg st="1" end="1"/>
                                            </p:txEl>
                                          </p:spTgt>
                                        </p:tgtEl>
                                      </p:cBhvr>
                                    </p:animEffect>
                                    <p:anim calcmode="lin" valueType="num">
                                      <p:cBhvr>
                                        <p:cTn id="33"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8" dur="26">
                                          <p:stCondLst>
                                            <p:cond delay="650"/>
                                          </p:stCondLst>
                                        </p:cTn>
                                        <p:tgtEl>
                                          <p:spTgt spid="3">
                                            <p:txEl>
                                              <p:pRg st="1" end="1"/>
                                            </p:txEl>
                                          </p:spTgt>
                                        </p:tgtEl>
                                      </p:cBhvr>
                                      <p:to x="100000" y="60000"/>
                                    </p:animScale>
                                    <p:animScale>
                                      <p:cBhvr>
                                        <p:cTn id="39" dur="166" decel="50000">
                                          <p:stCondLst>
                                            <p:cond delay="676"/>
                                          </p:stCondLst>
                                        </p:cTn>
                                        <p:tgtEl>
                                          <p:spTgt spid="3">
                                            <p:txEl>
                                              <p:pRg st="1" end="1"/>
                                            </p:txEl>
                                          </p:spTgt>
                                        </p:tgtEl>
                                      </p:cBhvr>
                                      <p:to x="100000" y="100000"/>
                                    </p:animScale>
                                    <p:animScale>
                                      <p:cBhvr>
                                        <p:cTn id="40" dur="26">
                                          <p:stCondLst>
                                            <p:cond delay="1312"/>
                                          </p:stCondLst>
                                        </p:cTn>
                                        <p:tgtEl>
                                          <p:spTgt spid="3">
                                            <p:txEl>
                                              <p:pRg st="1" end="1"/>
                                            </p:txEl>
                                          </p:spTgt>
                                        </p:tgtEl>
                                      </p:cBhvr>
                                      <p:to x="100000" y="80000"/>
                                    </p:animScale>
                                    <p:animScale>
                                      <p:cBhvr>
                                        <p:cTn id="41" dur="166" decel="50000">
                                          <p:stCondLst>
                                            <p:cond delay="1338"/>
                                          </p:stCondLst>
                                        </p:cTn>
                                        <p:tgtEl>
                                          <p:spTgt spid="3">
                                            <p:txEl>
                                              <p:pRg st="1" end="1"/>
                                            </p:txEl>
                                          </p:spTgt>
                                        </p:tgtEl>
                                      </p:cBhvr>
                                      <p:to x="100000" y="100000"/>
                                    </p:animScale>
                                    <p:animScale>
                                      <p:cBhvr>
                                        <p:cTn id="42" dur="26">
                                          <p:stCondLst>
                                            <p:cond delay="1642"/>
                                          </p:stCondLst>
                                        </p:cTn>
                                        <p:tgtEl>
                                          <p:spTgt spid="3">
                                            <p:txEl>
                                              <p:pRg st="1" end="1"/>
                                            </p:txEl>
                                          </p:spTgt>
                                        </p:tgtEl>
                                      </p:cBhvr>
                                      <p:to x="100000" y="90000"/>
                                    </p:animScale>
                                    <p:animScale>
                                      <p:cBhvr>
                                        <p:cTn id="43" dur="166" decel="50000">
                                          <p:stCondLst>
                                            <p:cond delay="1668"/>
                                          </p:stCondLst>
                                        </p:cTn>
                                        <p:tgtEl>
                                          <p:spTgt spid="3">
                                            <p:txEl>
                                              <p:pRg st="1" end="1"/>
                                            </p:txEl>
                                          </p:spTgt>
                                        </p:tgtEl>
                                      </p:cBhvr>
                                      <p:to x="100000" y="100000"/>
                                    </p:animScale>
                                    <p:animScale>
                                      <p:cBhvr>
                                        <p:cTn id="44" dur="26">
                                          <p:stCondLst>
                                            <p:cond delay="1808"/>
                                          </p:stCondLst>
                                        </p:cTn>
                                        <p:tgtEl>
                                          <p:spTgt spid="3">
                                            <p:txEl>
                                              <p:pRg st="1" end="1"/>
                                            </p:txEl>
                                          </p:spTgt>
                                        </p:tgtEl>
                                      </p:cBhvr>
                                      <p:to x="100000" y="95000"/>
                                    </p:animScale>
                                    <p:animScale>
                                      <p:cBhvr>
                                        <p:cTn id="45" dur="166" decel="50000">
                                          <p:stCondLst>
                                            <p:cond delay="1834"/>
                                          </p:stCondLst>
                                        </p:cTn>
                                        <p:tgtEl>
                                          <p:spTgt spid="3">
                                            <p:txEl>
                                              <p:pRg st="1" end="1"/>
                                            </p:txEl>
                                          </p:spTgt>
                                        </p:tgtEl>
                                      </p:cBhvr>
                                      <p:to x="100000" y="100000"/>
                                    </p:animScale>
                                  </p:childTnLst>
                                </p:cTn>
                              </p:par>
                            </p:childTnLst>
                          </p:cTn>
                        </p:par>
                      </p:childTnLst>
                    </p:cTn>
                  </p:par>
                  <p:par>
                    <p:cTn id="46" fill="hold">
                      <p:stCondLst>
                        <p:cond delay="indefinite"/>
                      </p:stCondLst>
                      <p:childTnLst>
                        <p:par>
                          <p:cTn id="47" fill="hold">
                            <p:stCondLst>
                              <p:cond delay="0"/>
                            </p:stCondLst>
                            <p:childTnLst>
                              <p:par>
                                <p:cTn id="48" presetID="31" presetClass="entr" presetSubtype="0" fill="hold" nodeType="clickEffect">
                                  <p:stCondLst>
                                    <p:cond delay="0"/>
                                  </p:stCondLst>
                                  <p:childTnLst>
                                    <p:set>
                                      <p:cBhvr>
                                        <p:cTn id="49" dur="1" fill="hold">
                                          <p:stCondLst>
                                            <p:cond delay="0"/>
                                          </p:stCondLst>
                                        </p:cTn>
                                        <p:tgtEl>
                                          <p:spTgt spid="3">
                                            <p:txEl>
                                              <p:pRg st="2" end="2"/>
                                            </p:txEl>
                                          </p:spTgt>
                                        </p:tgtEl>
                                        <p:attrNameLst>
                                          <p:attrName>style.visibility</p:attrName>
                                        </p:attrNameLst>
                                      </p:cBhvr>
                                      <p:to>
                                        <p:strVal val="visible"/>
                                      </p:to>
                                    </p:set>
                                    <p:anim calcmode="lin" valueType="num">
                                      <p:cBhvr>
                                        <p:cTn id="50"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51"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52"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53" dur="1000"/>
                                        <p:tgtEl>
                                          <p:spTgt spid="3">
                                            <p:txEl>
                                              <p:pRg st="2" end="2"/>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nodeType="clickEffect">
                                  <p:stCondLst>
                                    <p:cond delay="0"/>
                                  </p:stCondLst>
                                  <p:childTnLst>
                                    <p:set>
                                      <p:cBhvr>
                                        <p:cTn id="57" dur="1" fill="hold">
                                          <p:stCondLst>
                                            <p:cond delay="0"/>
                                          </p:stCondLst>
                                        </p:cTn>
                                        <p:tgtEl>
                                          <p:spTgt spid="3">
                                            <p:txEl>
                                              <p:pRg st="4" end="4"/>
                                            </p:txEl>
                                          </p:spTgt>
                                        </p:tgtEl>
                                        <p:attrNameLst>
                                          <p:attrName>style.visibility</p:attrName>
                                        </p:attrNameLst>
                                      </p:cBhvr>
                                      <p:to>
                                        <p:strVal val="visible"/>
                                      </p:to>
                                    </p:set>
                                    <p:animEffect transition="in" filter="randombar(horizontal)">
                                      <p:cBhvr>
                                        <p:cTn id="58" dur="500"/>
                                        <p:tgtEl>
                                          <p:spTgt spid="3">
                                            <p:txEl>
                                              <p:pRg st="4" end="4"/>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4" presetClass="entr" presetSubtype="10" fill="hold" nodeType="clickEffect">
                                  <p:stCondLst>
                                    <p:cond delay="0"/>
                                  </p:stCondLst>
                                  <p:childTnLst>
                                    <p:set>
                                      <p:cBhvr>
                                        <p:cTn id="62" dur="1" fill="hold">
                                          <p:stCondLst>
                                            <p:cond delay="0"/>
                                          </p:stCondLst>
                                        </p:cTn>
                                        <p:tgtEl>
                                          <p:spTgt spid="3">
                                            <p:txEl>
                                              <p:pRg st="5" end="5"/>
                                            </p:txEl>
                                          </p:spTgt>
                                        </p:tgtEl>
                                        <p:attrNameLst>
                                          <p:attrName>style.visibility</p:attrName>
                                        </p:attrNameLst>
                                      </p:cBhvr>
                                      <p:to>
                                        <p:strVal val="visible"/>
                                      </p:to>
                                    </p:set>
                                    <p:animEffect transition="in" filter="randombar(horizontal)">
                                      <p:cBhvr>
                                        <p:cTn id="63" dur="500"/>
                                        <p:tgtEl>
                                          <p:spTgt spid="3">
                                            <p:txEl>
                                              <p:pRg st="5" end="5"/>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21" presetClass="entr" presetSubtype="1" fill="hold" nodeType="clickEffect">
                                  <p:stCondLst>
                                    <p:cond delay="0"/>
                                  </p:stCondLst>
                                  <p:childTnLst>
                                    <p:set>
                                      <p:cBhvr>
                                        <p:cTn id="67" dur="1" fill="hold">
                                          <p:stCondLst>
                                            <p:cond delay="0"/>
                                          </p:stCondLst>
                                        </p:cTn>
                                        <p:tgtEl>
                                          <p:spTgt spid="4"/>
                                        </p:tgtEl>
                                        <p:attrNameLst>
                                          <p:attrName>style.visibility</p:attrName>
                                        </p:attrNameLst>
                                      </p:cBhvr>
                                      <p:to>
                                        <p:strVal val="visible"/>
                                      </p:to>
                                    </p:set>
                                    <p:animEffect transition="in" filter="wheel(1)">
                                      <p:cBhvr>
                                        <p:cTn id="68"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6449B91-AF7A-1087-976A-4551ABEF84F2}"/>
              </a:ext>
            </a:extLst>
          </p:cNvPr>
          <p:cNvPicPr>
            <a:picLocks noChangeAspect="1"/>
          </p:cNvPicPr>
          <p:nvPr/>
        </p:nvPicPr>
        <p:blipFill>
          <a:blip r:embed="rId2"/>
          <a:stretch>
            <a:fillRect/>
          </a:stretch>
        </p:blipFill>
        <p:spPr>
          <a:xfrm>
            <a:off x="944380" y="869430"/>
            <a:ext cx="10538086" cy="4961744"/>
          </a:xfrm>
          <a:prstGeom prst="rect">
            <a:avLst/>
          </a:prstGeom>
        </p:spPr>
      </p:pic>
    </p:spTree>
    <p:extLst>
      <p:ext uri="{BB962C8B-B14F-4D97-AF65-F5344CB8AC3E}">
        <p14:creationId xmlns:p14="http://schemas.microsoft.com/office/powerpoint/2010/main" xmlns="" val="20842257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6A36905-92B8-8C35-35BE-047C070E3208}"/>
              </a:ext>
            </a:extLst>
          </p:cNvPr>
          <p:cNvPicPr>
            <a:picLocks noChangeAspect="1"/>
          </p:cNvPicPr>
          <p:nvPr/>
        </p:nvPicPr>
        <p:blipFill>
          <a:blip r:embed="rId2"/>
          <a:stretch>
            <a:fillRect/>
          </a:stretch>
        </p:blipFill>
        <p:spPr>
          <a:xfrm>
            <a:off x="392206" y="914311"/>
            <a:ext cx="4991797" cy="2391109"/>
          </a:xfrm>
          <a:prstGeom prst="rect">
            <a:avLst/>
          </a:prstGeom>
        </p:spPr>
      </p:pic>
      <p:pic>
        <p:nvPicPr>
          <p:cNvPr id="5" name="Picture 4">
            <a:extLst>
              <a:ext uri="{FF2B5EF4-FFF2-40B4-BE49-F238E27FC236}">
                <a16:creationId xmlns:a16="http://schemas.microsoft.com/office/drawing/2014/main" xmlns="" id="{1F646844-239D-D459-CBB3-EEA8EAFCE5E8}"/>
              </a:ext>
            </a:extLst>
          </p:cNvPr>
          <p:cNvPicPr>
            <a:picLocks noChangeAspect="1"/>
          </p:cNvPicPr>
          <p:nvPr/>
        </p:nvPicPr>
        <p:blipFill>
          <a:blip r:embed="rId3"/>
          <a:stretch>
            <a:fillRect/>
          </a:stretch>
        </p:blipFill>
        <p:spPr>
          <a:xfrm>
            <a:off x="5736412" y="895259"/>
            <a:ext cx="5306165" cy="2410161"/>
          </a:xfrm>
          <a:prstGeom prst="rect">
            <a:avLst/>
          </a:prstGeom>
        </p:spPr>
      </p:pic>
    </p:spTree>
    <p:extLst>
      <p:ext uri="{BB962C8B-B14F-4D97-AF65-F5344CB8AC3E}">
        <p14:creationId xmlns:p14="http://schemas.microsoft.com/office/powerpoint/2010/main" xmlns="" val="24182108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01C7D8B-613C-231C-B08C-2EDDA7E651BA}"/>
              </a:ext>
            </a:extLst>
          </p:cNvPr>
          <p:cNvPicPr>
            <a:picLocks noChangeAspect="1"/>
          </p:cNvPicPr>
          <p:nvPr/>
        </p:nvPicPr>
        <p:blipFill>
          <a:blip r:embed="rId2"/>
          <a:stretch>
            <a:fillRect/>
          </a:stretch>
        </p:blipFill>
        <p:spPr>
          <a:xfrm>
            <a:off x="555838" y="877472"/>
            <a:ext cx="5144218" cy="3334215"/>
          </a:xfrm>
          <a:prstGeom prst="rect">
            <a:avLst/>
          </a:prstGeom>
        </p:spPr>
      </p:pic>
      <p:pic>
        <p:nvPicPr>
          <p:cNvPr id="5" name="Picture 4">
            <a:extLst>
              <a:ext uri="{FF2B5EF4-FFF2-40B4-BE49-F238E27FC236}">
                <a16:creationId xmlns:a16="http://schemas.microsoft.com/office/drawing/2014/main" xmlns="" id="{BADC1A56-B5A6-ABF1-3876-93B9614B9242}"/>
              </a:ext>
            </a:extLst>
          </p:cNvPr>
          <p:cNvPicPr>
            <a:picLocks noChangeAspect="1"/>
          </p:cNvPicPr>
          <p:nvPr/>
        </p:nvPicPr>
        <p:blipFill>
          <a:blip r:embed="rId3"/>
          <a:stretch>
            <a:fillRect/>
          </a:stretch>
        </p:blipFill>
        <p:spPr>
          <a:xfrm>
            <a:off x="6096000" y="572629"/>
            <a:ext cx="4658375" cy="3943900"/>
          </a:xfrm>
          <a:prstGeom prst="rect">
            <a:avLst/>
          </a:prstGeom>
        </p:spPr>
      </p:pic>
      <p:pic>
        <p:nvPicPr>
          <p:cNvPr id="7" name="Picture 6">
            <a:extLst>
              <a:ext uri="{FF2B5EF4-FFF2-40B4-BE49-F238E27FC236}">
                <a16:creationId xmlns:a16="http://schemas.microsoft.com/office/drawing/2014/main" xmlns="" id="{553E4FDD-DBF2-0488-C92F-42757B367374}"/>
              </a:ext>
            </a:extLst>
          </p:cNvPr>
          <p:cNvPicPr>
            <a:picLocks noChangeAspect="1"/>
          </p:cNvPicPr>
          <p:nvPr/>
        </p:nvPicPr>
        <p:blipFill>
          <a:blip r:embed="rId4"/>
          <a:stretch>
            <a:fillRect/>
          </a:stretch>
        </p:blipFill>
        <p:spPr>
          <a:xfrm>
            <a:off x="6540552" y="4516529"/>
            <a:ext cx="4477375" cy="1000265"/>
          </a:xfrm>
          <a:prstGeom prst="rect">
            <a:avLst/>
          </a:prstGeom>
        </p:spPr>
      </p:pic>
    </p:spTree>
    <p:extLst>
      <p:ext uri="{BB962C8B-B14F-4D97-AF65-F5344CB8AC3E}">
        <p14:creationId xmlns:p14="http://schemas.microsoft.com/office/powerpoint/2010/main" xmlns="" val="40296253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5F56960-C3AA-7083-4F07-E2B7C0852F41}"/>
              </a:ext>
            </a:extLst>
          </p:cNvPr>
          <p:cNvPicPr>
            <a:picLocks noChangeAspect="1"/>
          </p:cNvPicPr>
          <p:nvPr/>
        </p:nvPicPr>
        <p:blipFill>
          <a:blip r:embed="rId2"/>
          <a:stretch>
            <a:fillRect/>
          </a:stretch>
        </p:blipFill>
        <p:spPr>
          <a:xfrm>
            <a:off x="0" y="209862"/>
            <a:ext cx="8904158" cy="3657600"/>
          </a:xfrm>
          <a:prstGeom prst="rect">
            <a:avLst/>
          </a:prstGeom>
        </p:spPr>
      </p:pic>
      <p:pic>
        <p:nvPicPr>
          <p:cNvPr id="4" name="Picture 3">
            <a:extLst>
              <a:ext uri="{FF2B5EF4-FFF2-40B4-BE49-F238E27FC236}">
                <a16:creationId xmlns:a16="http://schemas.microsoft.com/office/drawing/2014/main" xmlns="" id="{A87C04AD-DB2A-A464-23BB-A97045656F27}"/>
              </a:ext>
            </a:extLst>
          </p:cNvPr>
          <p:cNvPicPr>
            <a:picLocks noChangeAspect="1"/>
          </p:cNvPicPr>
          <p:nvPr/>
        </p:nvPicPr>
        <p:blipFill>
          <a:blip r:embed="rId3"/>
          <a:stretch>
            <a:fillRect/>
          </a:stretch>
        </p:blipFill>
        <p:spPr>
          <a:xfrm>
            <a:off x="6096000" y="3867462"/>
            <a:ext cx="5603682" cy="2533338"/>
          </a:xfrm>
          <a:prstGeom prst="rect">
            <a:avLst/>
          </a:prstGeom>
        </p:spPr>
      </p:pic>
    </p:spTree>
    <p:extLst>
      <p:ext uri="{BB962C8B-B14F-4D97-AF65-F5344CB8AC3E}">
        <p14:creationId xmlns:p14="http://schemas.microsoft.com/office/powerpoint/2010/main" xmlns="" val="7825779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0F186D25-53D3-4305-1BB1-0ECCE346FE94}"/>
              </a:ext>
            </a:extLst>
          </p:cNvPr>
          <p:cNvPicPr>
            <a:picLocks noChangeAspect="1"/>
          </p:cNvPicPr>
          <p:nvPr/>
        </p:nvPicPr>
        <p:blipFill>
          <a:blip r:embed="rId2"/>
          <a:stretch>
            <a:fillRect/>
          </a:stretch>
        </p:blipFill>
        <p:spPr>
          <a:xfrm>
            <a:off x="479685" y="719527"/>
            <a:ext cx="7210269" cy="4856813"/>
          </a:xfrm>
          <a:prstGeom prst="rect">
            <a:avLst/>
          </a:prstGeom>
        </p:spPr>
      </p:pic>
    </p:spTree>
    <p:extLst>
      <p:ext uri="{BB962C8B-B14F-4D97-AF65-F5344CB8AC3E}">
        <p14:creationId xmlns:p14="http://schemas.microsoft.com/office/powerpoint/2010/main" xmlns="" val="297032696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5E2E5BA-ECD6-0F0F-14DA-B879D9DF60FF}"/>
              </a:ext>
            </a:extLst>
          </p:cNvPr>
          <p:cNvPicPr>
            <a:picLocks noChangeAspect="1"/>
          </p:cNvPicPr>
          <p:nvPr/>
        </p:nvPicPr>
        <p:blipFill>
          <a:blip r:embed="rId2"/>
          <a:stretch>
            <a:fillRect/>
          </a:stretch>
        </p:blipFill>
        <p:spPr>
          <a:xfrm>
            <a:off x="1169233" y="599607"/>
            <a:ext cx="9099029" cy="5816183"/>
          </a:xfrm>
          <a:prstGeom prst="rect">
            <a:avLst/>
          </a:prstGeom>
        </p:spPr>
      </p:pic>
    </p:spTree>
    <p:extLst>
      <p:ext uri="{BB962C8B-B14F-4D97-AF65-F5344CB8AC3E}">
        <p14:creationId xmlns:p14="http://schemas.microsoft.com/office/powerpoint/2010/main" xmlns="" val="247209255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D010E43D-52F4-4CEA-7C88-15216086D62B}"/>
              </a:ext>
            </a:extLst>
          </p:cNvPr>
          <p:cNvPicPr>
            <a:picLocks noChangeAspect="1"/>
          </p:cNvPicPr>
          <p:nvPr/>
        </p:nvPicPr>
        <p:blipFill>
          <a:blip r:embed="rId2"/>
          <a:stretch>
            <a:fillRect/>
          </a:stretch>
        </p:blipFill>
        <p:spPr>
          <a:xfrm>
            <a:off x="494674" y="321763"/>
            <a:ext cx="4976735" cy="4160295"/>
          </a:xfrm>
          <a:prstGeom prst="rect">
            <a:avLst/>
          </a:prstGeom>
        </p:spPr>
      </p:pic>
      <p:pic>
        <p:nvPicPr>
          <p:cNvPr id="6" name="Picture 5">
            <a:extLst>
              <a:ext uri="{FF2B5EF4-FFF2-40B4-BE49-F238E27FC236}">
                <a16:creationId xmlns:a16="http://schemas.microsoft.com/office/drawing/2014/main" xmlns="" id="{4B956B92-B680-E158-12B8-0154F2CDD6C0}"/>
              </a:ext>
            </a:extLst>
          </p:cNvPr>
          <p:cNvPicPr>
            <a:picLocks noChangeAspect="1"/>
          </p:cNvPicPr>
          <p:nvPr/>
        </p:nvPicPr>
        <p:blipFill>
          <a:blip r:embed="rId3"/>
          <a:stretch>
            <a:fillRect/>
          </a:stretch>
        </p:blipFill>
        <p:spPr>
          <a:xfrm>
            <a:off x="6325849" y="321764"/>
            <a:ext cx="4976735" cy="4370157"/>
          </a:xfrm>
          <a:prstGeom prst="rect">
            <a:avLst/>
          </a:prstGeom>
        </p:spPr>
      </p:pic>
    </p:spTree>
    <p:extLst>
      <p:ext uri="{BB962C8B-B14F-4D97-AF65-F5344CB8AC3E}">
        <p14:creationId xmlns:p14="http://schemas.microsoft.com/office/powerpoint/2010/main" xmlns="" val="254494852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018D3EA-1BAF-296D-1E88-3964BAA7319B}"/>
              </a:ext>
            </a:extLst>
          </p:cNvPr>
          <p:cNvPicPr>
            <a:picLocks noChangeAspect="1"/>
          </p:cNvPicPr>
          <p:nvPr/>
        </p:nvPicPr>
        <p:blipFill>
          <a:blip r:embed="rId2"/>
          <a:stretch>
            <a:fillRect/>
          </a:stretch>
        </p:blipFill>
        <p:spPr>
          <a:xfrm>
            <a:off x="344774" y="305184"/>
            <a:ext cx="5126636" cy="3598428"/>
          </a:xfrm>
          <a:prstGeom prst="rect">
            <a:avLst/>
          </a:prstGeom>
        </p:spPr>
      </p:pic>
      <p:pic>
        <p:nvPicPr>
          <p:cNvPr id="7" name="Picture 6">
            <a:extLst>
              <a:ext uri="{FF2B5EF4-FFF2-40B4-BE49-F238E27FC236}">
                <a16:creationId xmlns:a16="http://schemas.microsoft.com/office/drawing/2014/main" xmlns="" id="{FEC31013-47BC-68F1-36C7-640E52922DF5}"/>
              </a:ext>
            </a:extLst>
          </p:cNvPr>
          <p:cNvPicPr>
            <a:picLocks noChangeAspect="1"/>
          </p:cNvPicPr>
          <p:nvPr/>
        </p:nvPicPr>
        <p:blipFill>
          <a:blip r:embed="rId3"/>
          <a:stretch>
            <a:fillRect/>
          </a:stretch>
        </p:blipFill>
        <p:spPr>
          <a:xfrm>
            <a:off x="6600671" y="305184"/>
            <a:ext cx="5126634" cy="2257740"/>
          </a:xfrm>
          <a:prstGeom prst="rect">
            <a:avLst/>
          </a:prstGeom>
        </p:spPr>
      </p:pic>
      <p:pic>
        <p:nvPicPr>
          <p:cNvPr id="2" name="Picture 1">
            <a:extLst>
              <a:ext uri="{FF2B5EF4-FFF2-40B4-BE49-F238E27FC236}">
                <a16:creationId xmlns:a16="http://schemas.microsoft.com/office/drawing/2014/main" xmlns="" id="{C30FB4BD-A72D-00CF-9950-30EC13DE31C0}"/>
              </a:ext>
            </a:extLst>
          </p:cNvPr>
          <p:cNvPicPr>
            <a:picLocks noChangeAspect="1"/>
          </p:cNvPicPr>
          <p:nvPr/>
        </p:nvPicPr>
        <p:blipFill>
          <a:blip r:embed="rId4"/>
          <a:stretch>
            <a:fillRect/>
          </a:stretch>
        </p:blipFill>
        <p:spPr>
          <a:xfrm>
            <a:off x="5891135" y="3035133"/>
            <a:ext cx="6300866" cy="2686425"/>
          </a:xfrm>
          <a:prstGeom prst="rect">
            <a:avLst/>
          </a:prstGeom>
        </p:spPr>
      </p:pic>
    </p:spTree>
    <p:extLst>
      <p:ext uri="{BB962C8B-B14F-4D97-AF65-F5344CB8AC3E}">
        <p14:creationId xmlns:p14="http://schemas.microsoft.com/office/powerpoint/2010/main" xmlns="" val="239924111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90CED9BC-E20C-6413-3778-AEF9F1428CF9}"/>
              </a:ext>
            </a:extLst>
          </p:cNvPr>
          <p:cNvPicPr>
            <a:picLocks noChangeAspect="1"/>
          </p:cNvPicPr>
          <p:nvPr/>
        </p:nvPicPr>
        <p:blipFill>
          <a:blip r:embed="rId2"/>
          <a:stretch>
            <a:fillRect/>
          </a:stretch>
        </p:blipFill>
        <p:spPr>
          <a:xfrm>
            <a:off x="794479" y="869430"/>
            <a:ext cx="9893508" cy="5321508"/>
          </a:xfrm>
          <a:prstGeom prst="rect">
            <a:avLst/>
          </a:prstGeom>
        </p:spPr>
      </p:pic>
    </p:spTree>
    <p:extLst>
      <p:ext uri="{BB962C8B-B14F-4D97-AF65-F5344CB8AC3E}">
        <p14:creationId xmlns:p14="http://schemas.microsoft.com/office/powerpoint/2010/main" xmlns="" val="332028101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5DFA2218-BD3B-D2A8-E1A6-6EC46A0E8783}"/>
              </a:ext>
            </a:extLst>
          </p:cNvPr>
          <p:cNvPicPr>
            <a:picLocks noChangeAspect="1"/>
          </p:cNvPicPr>
          <p:nvPr/>
        </p:nvPicPr>
        <p:blipFill>
          <a:blip r:embed="rId2"/>
          <a:stretch>
            <a:fillRect/>
          </a:stretch>
        </p:blipFill>
        <p:spPr>
          <a:xfrm>
            <a:off x="1151835" y="1004342"/>
            <a:ext cx="10105778" cy="5195850"/>
          </a:xfrm>
          <a:prstGeom prst="rect">
            <a:avLst/>
          </a:prstGeom>
        </p:spPr>
      </p:pic>
    </p:spTree>
    <p:extLst>
      <p:ext uri="{BB962C8B-B14F-4D97-AF65-F5344CB8AC3E}">
        <p14:creationId xmlns:p14="http://schemas.microsoft.com/office/powerpoint/2010/main" xmlns="" val="838762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7017" y="1625600"/>
            <a:ext cx="11914909" cy="5070764"/>
          </a:xfrm>
        </p:spPr>
        <p:txBody>
          <a:bodyPr>
            <a:normAutofit lnSpcReduction="10000"/>
          </a:bodyPr>
          <a:lstStyle/>
          <a:p>
            <a:pPr marL="0" indent="0">
              <a:buNone/>
            </a:pPr>
            <a:r>
              <a:rPr lang="en-US" dirty="0"/>
              <a:t>3) BDF, CFI, DHL,?</a:t>
            </a:r>
          </a:p>
          <a:p>
            <a:endParaRPr lang="en-US" dirty="0"/>
          </a:p>
          <a:p>
            <a:endParaRPr lang="en-US" dirty="0"/>
          </a:p>
          <a:p>
            <a:endParaRPr lang="en-US" dirty="0"/>
          </a:p>
          <a:p>
            <a:pPr marL="0" indent="0">
              <a:buNone/>
            </a:pPr>
            <a:endParaRPr lang="en-US" dirty="0"/>
          </a:p>
          <a:p>
            <a:pPr marL="0" indent="0">
              <a:buNone/>
            </a:pPr>
            <a:r>
              <a:rPr lang="en-US" dirty="0"/>
              <a:t>i.e., EJO</a:t>
            </a:r>
          </a:p>
          <a:p>
            <a:pPr marL="0" indent="0">
              <a:buNone/>
            </a:pPr>
            <a:endParaRPr lang="en-US" dirty="0"/>
          </a:p>
          <a:p>
            <a:pPr marL="0" lvl="0" indent="0">
              <a:buNone/>
            </a:pPr>
            <a:r>
              <a:rPr lang="en-US" dirty="0"/>
              <a:t>4) ABD, DGK, HMS, MTB, SBL?</a:t>
            </a:r>
          </a:p>
          <a:p>
            <a:pPr marL="0" indent="0">
              <a:buNone/>
            </a:pPr>
            <a:r>
              <a:rPr lang="en-US" dirty="0"/>
              <a:t>Sol) Position 1: +3, +4, +5, +6, +7 ------------ Z</a:t>
            </a:r>
          </a:p>
          <a:p>
            <a:pPr marL="0" indent="0">
              <a:buNone/>
            </a:pPr>
            <a:r>
              <a:rPr lang="en-US" dirty="0"/>
              <a:t>Position 2: +5, +6, +7, +8, +9 --------------- K</a:t>
            </a:r>
          </a:p>
          <a:p>
            <a:pPr marL="0" indent="0">
              <a:buNone/>
            </a:pPr>
            <a:r>
              <a:rPr lang="en-US" dirty="0"/>
              <a:t>Position 3: +7, +8, +9, +10, +11-------------- W</a:t>
            </a:r>
          </a:p>
          <a:p>
            <a:pPr marL="0" indent="0">
              <a:buNone/>
            </a:pPr>
            <a:r>
              <a:rPr lang="en-US" dirty="0"/>
              <a:t>Therefore ZKW.</a:t>
            </a:r>
          </a:p>
          <a:p>
            <a:endParaRPr lang="en-US" dirty="0"/>
          </a:p>
        </p:txBody>
      </p:sp>
      <p:pic>
        <p:nvPicPr>
          <p:cNvPr id="4" name="Picture 3"/>
          <p:cNvPicPr/>
          <p:nvPr/>
        </p:nvPicPr>
        <p:blipFill>
          <a:blip r:embed="rId2">
            <a:extLst>
              <a:ext uri="{28A0092B-C50C-407E-A947-70E740481C1C}">
                <a14:useLocalDpi xmlns:a14="http://schemas.microsoft.com/office/drawing/2010/main" xmlns="" val="0"/>
              </a:ext>
            </a:extLst>
          </a:blip>
          <a:srcRect/>
          <a:stretch>
            <a:fillRect/>
          </a:stretch>
        </p:blipFill>
        <p:spPr bwMode="auto">
          <a:xfrm>
            <a:off x="1148311" y="2088284"/>
            <a:ext cx="4254962" cy="13291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xmlns="" val="413632433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heel(1)">
                                      <p:cBhvr>
                                        <p:cTn id="25" dur="20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randombar(horizontal)">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randombar(horizontal)">
                                      <p:cBhvr>
                                        <p:cTn id="35" dur="500"/>
                                        <p:tgtEl>
                                          <p:spTgt spid="3">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1" presetClass="entr" presetSubtype="0" fill="hold" nodeType="click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 calcmode="lin" valueType="num">
                                      <p:cBhvr>
                                        <p:cTn id="40"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41" dur="1000" fill="hold"/>
                                        <p:tgtEl>
                                          <p:spTgt spid="3">
                                            <p:txEl>
                                              <p:pRg st="8" end="8"/>
                                            </p:txEl>
                                          </p:spTgt>
                                        </p:tgtEl>
                                        <p:attrNameLst>
                                          <p:attrName>ppt_h</p:attrName>
                                        </p:attrNameLst>
                                      </p:cBhvr>
                                      <p:tavLst>
                                        <p:tav tm="0">
                                          <p:val>
                                            <p:fltVal val="0"/>
                                          </p:val>
                                        </p:tav>
                                        <p:tav tm="100000">
                                          <p:val>
                                            <p:strVal val="#ppt_h"/>
                                          </p:val>
                                        </p:tav>
                                      </p:tavLst>
                                    </p:anim>
                                    <p:anim calcmode="lin" valueType="num">
                                      <p:cBhvr>
                                        <p:cTn id="42" dur="1000" fill="hold"/>
                                        <p:tgtEl>
                                          <p:spTgt spid="3">
                                            <p:txEl>
                                              <p:pRg st="8" end="8"/>
                                            </p:txEl>
                                          </p:spTgt>
                                        </p:tgtEl>
                                        <p:attrNameLst>
                                          <p:attrName>style.rotation</p:attrName>
                                        </p:attrNameLst>
                                      </p:cBhvr>
                                      <p:tavLst>
                                        <p:tav tm="0">
                                          <p:val>
                                            <p:fltVal val="90"/>
                                          </p:val>
                                        </p:tav>
                                        <p:tav tm="100000">
                                          <p:val>
                                            <p:fltVal val="0"/>
                                          </p:val>
                                        </p:tav>
                                      </p:tavLst>
                                    </p:anim>
                                    <p:animEffect transition="in" filter="fade">
                                      <p:cBhvr>
                                        <p:cTn id="43" dur="1000"/>
                                        <p:tgtEl>
                                          <p:spTgt spid="3">
                                            <p:txEl>
                                              <p:pRg st="8" end="8"/>
                                            </p:txEl>
                                          </p:spTgt>
                                        </p:tgtEl>
                                      </p:cBhvr>
                                    </p:animEffect>
                                  </p:childTnLst>
                                </p:cTn>
                              </p:par>
                              <p:par>
                                <p:cTn id="44" presetID="31" presetClass="entr" presetSubtype="0" fill="hold" nodeType="with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 calcmode="lin" valueType="num">
                                      <p:cBhvr>
                                        <p:cTn id="46" dur="1000" fill="hold"/>
                                        <p:tgtEl>
                                          <p:spTgt spid="3">
                                            <p:txEl>
                                              <p:pRg st="9" end="9"/>
                                            </p:txEl>
                                          </p:spTgt>
                                        </p:tgtEl>
                                        <p:attrNameLst>
                                          <p:attrName>ppt_w</p:attrName>
                                        </p:attrNameLst>
                                      </p:cBhvr>
                                      <p:tavLst>
                                        <p:tav tm="0">
                                          <p:val>
                                            <p:fltVal val="0"/>
                                          </p:val>
                                        </p:tav>
                                        <p:tav tm="100000">
                                          <p:val>
                                            <p:strVal val="#ppt_w"/>
                                          </p:val>
                                        </p:tav>
                                      </p:tavLst>
                                    </p:anim>
                                    <p:anim calcmode="lin" valueType="num">
                                      <p:cBhvr>
                                        <p:cTn id="47" dur="1000" fill="hold"/>
                                        <p:tgtEl>
                                          <p:spTgt spid="3">
                                            <p:txEl>
                                              <p:pRg st="9" end="9"/>
                                            </p:txEl>
                                          </p:spTgt>
                                        </p:tgtEl>
                                        <p:attrNameLst>
                                          <p:attrName>ppt_h</p:attrName>
                                        </p:attrNameLst>
                                      </p:cBhvr>
                                      <p:tavLst>
                                        <p:tav tm="0">
                                          <p:val>
                                            <p:fltVal val="0"/>
                                          </p:val>
                                        </p:tav>
                                        <p:tav tm="100000">
                                          <p:val>
                                            <p:strVal val="#ppt_h"/>
                                          </p:val>
                                        </p:tav>
                                      </p:tavLst>
                                    </p:anim>
                                    <p:anim calcmode="lin" valueType="num">
                                      <p:cBhvr>
                                        <p:cTn id="48" dur="1000" fill="hold"/>
                                        <p:tgtEl>
                                          <p:spTgt spid="3">
                                            <p:txEl>
                                              <p:pRg st="9" end="9"/>
                                            </p:txEl>
                                          </p:spTgt>
                                        </p:tgtEl>
                                        <p:attrNameLst>
                                          <p:attrName>style.rotation</p:attrName>
                                        </p:attrNameLst>
                                      </p:cBhvr>
                                      <p:tavLst>
                                        <p:tav tm="0">
                                          <p:val>
                                            <p:fltVal val="90"/>
                                          </p:val>
                                        </p:tav>
                                        <p:tav tm="100000">
                                          <p:val>
                                            <p:fltVal val="0"/>
                                          </p:val>
                                        </p:tav>
                                      </p:tavLst>
                                    </p:anim>
                                    <p:animEffect transition="in" filter="fade">
                                      <p:cBhvr>
                                        <p:cTn id="49" dur="1000"/>
                                        <p:tgtEl>
                                          <p:spTgt spid="3">
                                            <p:txEl>
                                              <p:pRg st="9" end="9"/>
                                            </p:txEl>
                                          </p:spTgt>
                                        </p:tgtEl>
                                      </p:cBhvr>
                                    </p:animEffect>
                                  </p:childTnLst>
                                </p:cTn>
                              </p:par>
                              <p:par>
                                <p:cTn id="50" presetID="31" presetClass="entr" presetSubtype="0" fill="hold" nodeType="with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 calcmode="lin" valueType="num">
                                      <p:cBhvr>
                                        <p:cTn id="52" dur="10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53" dur="1000" fill="hold"/>
                                        <p:tgtEl>
                                          <p:spTgt spid="3">
                                            <p:txEl>
                                              <p:pRg st="10" end="10"/>
                                            </p:txEl>
                                          </p:spTgt>
                                        </p:tgtEl>
                                        <p:attrNameLst>
                                          <p:attrName>ppt_h</p:attrName>
                                        </p:attrNameLst>
                                      </p:cBhvr>
                                      <p:tavLst>
                                        <p:tav tm="0">
                                          <p:val>
                                            <p:fltVal val="0"/>
                                          </p:val>
                                        </p:tav>
                                        <p:tav tm="100000">
                                          <p:val>
                                            <p:strVal val="#ppt_h"/>
                                          </p:val>
                                        </p:tav>
                                      </p:tavLst>
                                    </p:anim>
                                    <p:anim calcmode="lin" valueType="num">
                                      <p:cBhvr>
                                        <p:cTn id="54" dur="1000" fill="hold"/>
                                        <p:tgtEl>
                                          <p:spTgt spid="3">
                                            <p:txEl>
                                              <p:pRg st="10" end="10"/>
                                            </p:txEl>
                                          </p:spTgt>
                                        </p:tgtEl>
                                        <p:attrNameLst>
                                          <p:attrName>style.rotation</p:attrName>
                                        </p:attrNameLst>
                                      </p:cBhvr>
                                      <p:tavLst>
                                        <p:tav tm="0">
                                          <p:val>
                                            <p:fltVal val="90"/>
                                          </p:val>
                                        </p:tav>
                                        <p:tav tm="100000">
                                          <p:val>
                                            <p:fltVal val="0"/>
                                          </p:val>
                                        </p:tav>
                                      </p:tavLst>
                                    </p:anim>
                                    <p:animEffect transition="in" filter="fade">
                                      <p:cBhvr>
                                        <p:cTn id="55" dur="1000"/>
                                        <p:tgtEl>
                                          <p:spTgt spid="3">
                                            <p:txEl>
                                              <p:pRg st="10" end="10"/>
                                            </p:txEl>
                                          </p:spTgt>
                                        </p:tgtEl>
                                      </p:cBhvr>
                                    </p:animEffect>
                                  </p:childTnLst>
                                </p:cTn>
                              </p:par>
                              <p:par>
                                <p:cTn id="56" presetID="31" presetClass="entr" presetSubtype="0" fill="hold" nodeType="withEffect">
                                  <p:stCondLst>
                                    <p:cond delay="0"/>
                                  </p:stCondLst>
                                  <p:childTnLst>
                                    <p:set>
                                      <p:cBhvr>
                                        <p:cTn id="57" dur="1" fill="hold">
                                          <p:stCondLst>
                                            <p:cond delay="0"/>
                                          </p:stCondLst>
                                        </p:cTn>
                                        <p:tgtEl>
                                          <p:spTgt spid="3">
                                            <p:txEl>
                                              <p:pRg st="11" end="11"/>
                                            </p:txEl>
                                          </p:spTgt>
                                        </p:tgtEl>
                                        <p:attrNameLst>
                                          <p:attrName>style.visibility</p:attrName>
                                        </p:attrNameLst>
                                      </p:cBhvr>
                                      <p:to>
                                        <p:strVal val="visible"/>
                                      </p:to>
                                    </p:set>
                                    <p:anim calcmode="lin" valueType="num">
                                      <p:cBhvr>
                                        <p:cTn id="58" dur="10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59" dur="1000" fill="hold"/>
                                        <p:tgtEl>
                                          <p:spTgt spid="3">
                                            <p:txEl>
                                              <p:pRg st="11" end="11"/>
                                            </p:txEl>
                                          </p:spTgt>
                                        </p:tgtEl>
                                        <p:attrNameLst>
                                          <p:attrName>ppt_h</p:attrName>
                                        </p:attrNameLst>
                                      </p:cBhvr>
                                      <p:tavLst>
                                        <p:tav tm="0">
                                          <p:val>
                                            <p:fltVal val="0"/>
                                          </p:val>
                                        </p:tav>
                                        <p:tav tm="100000">
                                          <p:val>
                                            <p:strVal val="#ppt_h"/>
                                          </p:val>
                                        </p:tav>
                                      </p:tavLst>
                                    </p:anim>
                                    <p:anim calcmode="lin" valueType="num">
                                      <p:cBhvr>
                                        <p:cTn id="60" dur="1000" fill="hold"/>
                                        <p:tgtEl>
                                          <p:spTgt spid="3">
                                            <p:txEl>
                                              <p:pRg st="11" end="11"/>
                                            </p:txEl>
                                          </p:spTgt>
                                        </p:tgtEl>
                                        <p:attrNameLst>
                                          <p:attrName>style.rotation</p:attrName>
                                        </p:attrNameLst>
                                      </p:cBhvr>
                                      <p:tavLst>
                                        <p:tav tm="0">
                                          <p:val>
                                            <p:fltVal val="90"/>
                                          </p:val>
                                        </p:tav>
                                        <p:tav tm="100000">
                                          <p:val>
                                            <p:fltVal val="0"/>
                                          </p:val>
                                        </p:tav>
                                      </p:tavLst>
                                    </p:anim>
                                    <p:animEffect transition="in" filter="fade">
                                      <p:cBhvr>
                                        <p:cTn id="61" dur="10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97A0B64-D829-D27B-417C-4FC21E737B9E}"/>
              </a:ext>
            </a:extLst>
          </p:cNvPr>
          <p:cNvPicPr>
            <a:picLocks noChangeAspect="1"/>
          </p:cNvPicPr>
          <p:nvPr/>
        </p:nvPicPr>
        <p:blipFill>
          <a:blip r:embed="rId2"/>
          <a:stretch>
            <a:fillRect/>
          </a:stretch>
        </p:blipFill>
        <p:spPr>
          <a:xfrm>
            <a:off x="884420" y="644577"/>
            <a:ext cx="9338872" cy="5456420"/>
          </a:xfrm>
          <a:prstGeom prst="rect">
            <a:avLst/>
          </a:prstGeom>
        </p:spPr>
      </p:pic>
    </p:spTree>
    <p:extLst>
      <p:ext uri="{BB962C8B-B14F-4D97-AF65-F5344CB8AC3E}">
        <p14:creationId xmlns:p14="http://schemas.microsoft.com/office/powerpoint/2010/main" xmlns="" val="41880457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5C3E32C-BF20-104C-E921-A46FD851339D}"/>
              </a:ext>
            </a:extLst>
          </p:cNvPr>
          <p:cNvPicPr>
            <a:picLocks noChangeAspect="1"/>
          </p:cNvPicPr>
          <p:nvPr/>
        </p:nvPicPr>
        <p:blipFill>
          <a:blip r:embed="rId2"/>
          <a:stretch>
            <a:fillRect/>
          </a:stretch>
        </p:blipFill>
        <p:spPr>
          <a:xfrm>
            <a:off x="1678898" y="1034321"/>
            <a:ext cx="8559384" cy="4161813"/>
          </a:xfrm>
          <a:prstGeom prst="rect">
            <a:avLst/>
          </a:prstGeom>
        </p:spPr>
      </p:pic>
    </p:spTree>
    <p:extLst>
      <p:ext uri="{BB962C8B-B14F-4D97-AF65-F5344CB8AC3E}">
        <p14:creationId xmlns:p14="http://schemas.microsoft.com/office/powerpoint/2010/main" xmlns="" val="41652717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86F7F75-1E11-BBB2-C68F-BA98691FCA88}"/>
              </a:ext>
            </a:extLst>
          </p:cNvPr>
          <p:cNvPicPr>
            <a:picLocks noChangeAspect="1"/>
          </p:cNvPicPr>
          <p:nvPr/>
        </p:nvPicPr>
        <p:blipFill>
          <a:blip r:embed="rId2"/>
          <a:stretch>
            <a:fillRect/>
          </a:stretch>
        </p:blipFill>
        <p:spPr>
          <a:xfrm>
            <a:off x="1183599" y="701040"/>
            <a:ext cx="8509041" cy="5547359"/>
          </a:xfrm>
          <a:prstGeom prst="rect">
            <a:avLst/>
          </a:prstGeom>
        </p:spPr>
      </p:pic>
    </p:spTree>
    <p:extLst>
      <p:ext uri="{BB962C8B-B14F-4D97-AF65-F5344CB8AC3E}">
        <p14:creationId xmlns:p14="http://schemas.microsoft.com/office/powerpoint/2010/main" xmlns="" val="196875606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14C92ADF-1DF8-6A92-48C2-AA1D04621E07}"/>
              </a:ext>
            </a:extLst>
          </p:cNvPr>
          <p:cNvPicPr>
            <a:picLocks noChangeAspect="1"/>
          </p:cNvPicPr>
          <p:nvPr/>
        </p:nvPicPr>
        <p:blipFill>
          <a:blip r:embed="rId2"/>
          <a:stretch>
            <a:fillRect/>
          </a:stretch>
        </p:blipFill>
        <p:spPr>
          <a:xfrm>
            <a:off x="1642441" y="537759"/>
            <a:ext cx="8907118" cy="5782482"/>
          </a:xfrm>
          <a:prstGeom prst="rect">
            <a:avLst/>
          </a:prstGeom>
        </p:spPr>
      </p:pic>
    </p:spTree>
    <p:extLst>
      <p:ext uri="{BB962C8B-B14F-4D97-AF65-F5344CB8AC3E}">
        <p14:creationId xmlns:p14="http://schemas.microsoft.com/office/powerpoint/2010/main" xmlns="" val="45304142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1D0231B3-7516-3ACC-BB21-2E989739D788}"/>
              </a:ext>
            </a:extLst>
          </p:cNvPr>
          <p:cNvPicPr>
            <a:picLocks noChangeAspect="1"/>
          </p:cNvPicPr>
          <p:nvPr/>
        </p:nvPicPr>
        <p:blipFill>
          <a:blip r:embed="rId2"/>
          <a:stretch>
            <a:fillRect/>
          </a:stretch>
        </p:blipFill>
        <p:spPr>
          <a:xfrm>
            <a:off x="1426831" y="206985"/>
            <a:ext cx="8468907" cy="4315427"/>
          </a:xfrm>
          <a:prstGeom prst="rect">
            <a:avLst/>
          </a:prstGeom>
        </p:spPr>
      </p:pic>
      <mc:AlternateContent xmlns:mc="http://schemas.openxmlformats.org/markup-compatibility/2006">
        <mc:Choice xmlns:p14="http://schemas.microsoft.com/office/powerpoint/2010/main" xmlns="" Requires="p14">
          <p:contentPart p14:bwMode="auto" r:id="rId3">
            <p14:nvContentPartPr>
              <p14:cNvPr id="4" name="Ink 3">
                <a:extLst>
                  <a:ext uri="{FF2B5EF4-FFF2-40B4-BE49-F238E27FC236}">
                    <a16:creationId xmlns:a16="http://schemas.microsoft.com/office/drawing/2014/main" id="{CB63E01B-4150-A381-C956-4E277B9D30CE}"/>
                  </a:ext>
                </a:extLst>
              </p14:cNvPr>
              <p14:cNvContentPartPr/>
              <p14:nvPr/>
            </p14:nvContentPartPr>
            <p14:xfrm>
              <a:off x="5006644" y="4140608"/>
              <a:ext cx="795960" cy="236520"/>
            </p14:xfrm>
          </p:contentPart>
        </mc:Choice>
        <mc:Fallback>
          <p:pic>
            <p:nvPicPr>
              <p:cNvPr id="4" name="Ink 3">
                <a:extLst>
                  <a:ext uri="{FF2B5EF4-FFF2-40B4-BE49-F238E27FC236}">
                    <a16:creationId xmlns:a16="http://schemas.microsoft.com/office/drawing/2014/main" xmlns="" xmlns:p14="http://schemas.microsoft.com/office/powerpoint/2010/main" id="{CB63E01B-4150-A381-C956-4E277B9D30CE}"/>
                  </a:ext>
                </a:extLst>
              </p:cNvPr>
              <p:cNvPicPr/>
              <p:nvPr/>
            </p:nvPicPr>
            <p:blipFill>
              <a:blip r:embed="rId4"/>
              <a:stretch>
                <a:fillRect/>
              </a:stretch>
            </p:blipFill>
            <p:spPr>
              <a:xfrm>
                <a:off x="4952644" y="4032608"/>
                <a:ext cx="903600" cy="452160"/>
              </a:xfrm>
              <a:prstGeom prst="rect">
                <a:avLst/>
              </a:prstGeom>
            </p:spPr>
          </p:pic>
        </mc:Fallback>
      </mc:AlternateContent>
    </p:spTree>
    <p:extLst>
      <p:ext uri="{BB962C8B-B14F-4D97-AF65-F5344CB8AC3E}">
        <p14:creationId xmlns:p14="http://schemas.microsoft.com/office/powerpoint/2010/main" xmlns="" val="36293552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129731B-9148-7D50-2EF9-DA85184946B0}"/>
              </a:ext>
            </a:extLst>
          </p:cNvPr>
          <p:cNvPicPr>
            <a:picLocks noChangeAspect="1"/>
          </p:cNvPicPr>
          <p:nvPr/>
        </p:nvPicPr>
        <p:blipFill>
          <a:blip r:embed="rId2"/>
          <a:stretch>
            <a:fillRect/>
          </a:stretch>
        </p:blipFill>
        <p:spPr>
          <a:xfrm>
            <a:off x="974361" y="539646"/>
            <a:ext cx="9923488" cy="5246557"/>
          </a:xfrm>
          <a:prstGeom prst="rect">
            <a:avLst/>
          </a:prstGeom>
        </p:spPr>
      </p:pic>
    </p:spTree>
    <p:extLst>
      <p:ext uri="{BB962C8B-B14F-4D97-AF65-F5344CB8AC3E}">
        <p14:creationId xmlns:p14="http://schemas.microsoft.com/office/powerpoint/2010/main" xmlns="" val="10196111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741713A-AFBE-F256-1BF4-1E9B99A3EBEE}"/>
              </a:ext>
            </a:extLst>
          </p:cNvPr>
          <p:cNvPicPr>
            <a:picLocks noChangeAspect="1"/>
          </p:cNvPicPr>
          <p:nvPr/>
        </p:nvPicPr>
        <p:blipFill>
          <a:blip r:embed="rId2"/>
          <a:stretch>
            <a:fillRect/>
          </a:stretch>
        </p:blipFill>
        <p:spPr>
          <a:xfrm>
            <a:off x="1132499" y="304619"/>
            <a:ext cx="9507277" cy="2591162"/>
          </a:xfrm>
          <a:prstGeom prst="rect">
            <a:avLst/>
          </a:prstGeom>
        </p:spPr>
      </p:pic>
      <p:pic>
        <p:nvPicPr>
          <p:cNvPr id="8" name="Picture 7">
            <a:extLst>
              <a:ext uri="{FF2B5EF4-FFF2-40B4-BE49-F238E27FC236}">
                <a16:creationId xmlns:a16="http://schemas.microsoft.com/office/drawing/2014/main" xmlns="" id="{F064D059-4948-76A8-6ADC-9EBC16DA0AC9}"/>
              </a:ext>
            </a:extLst>
          </p:cNvPr>
          <p:cNvPicPr>
            <a:picLocks noChangeAspect="1"/>
          </p:cNvPicPr>
          <p:nvPr/>
        </p:nvPicPr>
        <p:blipFill>
          <a:blip r:embed="rId3"/>
          <a:stretch>
            <a:fillRect/>
          </a:stretch>
        </p:blipFill>
        <p:spPr>
          <a:xfrm>
            <a:off x="1132498" y="2895781"/>
            <a:ext cx="9507277" cy="2181529"/>
          </a:xfrm>
          <a:prstGeom prst="rect">
            <a:avLst/>
          </a:prstGeom>
        </p:spPr>
      </p:pic>
    </p:spTree>
    <p:extLst>
      <p:ext uri="{BB962C8B-B14F-4D97-AF65-F5344CB8AC3E}">
        <p14:creationId xmlns:p14="http://schemas.microsoft.com/office/powerpoint/2010/main" xmlns="" val="58735714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1079B47-7DD2-68CF-F1A0-01C790F8DEA5}"/>
              </a:ext>
            </a:extLst>
          </p:cNvPr>
          <p:cNvPicPr>
            <a:picLocks noChangeAspect="1"/>
          </p:cNvPicPr>
          <p:nvPr/>
        </p:nvPicPr>
        <p:blipFill>
          <a:blip r:embed="rId2"/>
          <a:stretch>
            <a:fillRect/>
          </a:stretch>
        </p:blipFill>
        <p:spPr>
          <a:xfrm>
            <a:off x="1099625" y="3429000"/>
            <a:ext cx="9492175" cy="2210108"/>
          </a:xfrm>
          <a:prstGeom prst="rect">
            <a:avLst/>
          </a:prstGeom>
        </p:spPr>
      </p:pic>
      <p:pic>
        <p:nvPicPr>
          <p:cNvPr id="7" name="Picture 6">
            <a:extLst>
              <a:ext uri="{FF2B5EF4-FFF2-40B4-BE49-F238E27FC236}">
                <a16:creationId xmlns:a16="http://schemas.microsoft.com/office/drawing/2014/main" xmlns="" id="{B3F95317-EE0F-AECB-5A49-2396F57F12C5}"/>
              </a:ext>
            </a:extLst>
          </p:cNvPr>
          <p:cNvPicPr>
            <a:picLocks noChangeAspect="1"/>
          </p:cNvPicPr>
          <p:nvPr/>
        </p:nvPicPr>
        <p:blipFill>
          <a:blip r:embed="rId3"/>
          <a:stretch>
            <a:fillRect/>
          </a:stretch>
        </p:blipFill>
        <p:spPr>
          <a:xfrm>
            <a:off x="1099625" y="675891"/>
            <a:ext cx="9507278" cy="2753109"/>
          </a:xfrm>
          <a:prstGeom prst="rect">
            <a:avLst/>
          </a:prstGeom>
        </p:spPr>
      </p:pic>
    </p:spTree>
    <p:extLst>
      <p:ext uri="{BB962C8B-B14F-4D97-AF65-F5344CB8AC3E}">
        <p14:creationId xmlns:p14="http://schemas.microsoft.com/office/powerpoint/2010/main" xmlns="" val="213470595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67B293-4D99-FCB1-7408-838B4969A0D5}"/>
              </a:ext>
            </a:extLst>
          </p:cNvPr>
          <p:cNvSpPr>
            <a:spLocks noGrp="1"/>
          </p:cNvSpPr>
          <p:nvPr>
            <p:ph type="title"/>
          </p:nvPr>
        </p:nvSpPr>
        <p:spPr>
          <a:xfrm>
            <a:off x="914400" y="171897"/>
            <a:ext cx="10363200" cy="834970"/>
          </a:xfrm>
        </p:spPr>
        <p:txBody>
          <a:bodyPr/>
          <a:lstStyle/>
          <a:p>
            <a:r>
              <a:rPr lang="en-US" dirty="0"/>
              <a:t>Continuous pattern series</a:t>
            </a:r>
            <a:endParaRPr lang="en-IN" dirty="0"/>
          </a:p>
        </p:txBody>
      </p:sp>
      <p:pic>
        <p:nvPicPr>
          <p:cNvPr id="4" name="Content Placeholder 10">
            <a:extLst>
              <a:ext uri="{FF2B5EF4-FFF2-40B4-BE49-F238E27FC236}">
                <a16:creationId xmlns:a16="http://schemas.microsoft.com/office/drawing/2014/main" xmlns="" id="{A19F59EC-D966-C076-A920-B5453CC2BA90}"/>
              </a:ext>
            </a:extLst>
          </p:cNvPr>
          <p:cNvPicPr>
            <a:picLocks noGrp="1" noChangeAspect="1"/>
          </p:cNvPicPr>
          <p:nvPr>
            <p:ph sz="quarter" idx="1"/>
          </p:nvPr>
        </p:nvPicPr>
        <p:blipFill>
          <a:blip r:embed="rId2"/>
          <a:stretch>
            <a:fillRect/>
          </a:stretch>
        </p:blipFill>
        <p:spPr>
          <a:xfrm>
            <a:off x="914400" y="1099335"/>
            <a:ext cx="9318661" cy="3106321"/>
          </a:xfrm>
        </p:spPr>
      </p:pic>
      <p:pic>
        <p:nvPicPr>
          <p:cNvPr id="5" name="Content Placeholder 5">
            <a:extLst>
              <a:ext uri="{FF2B5EF4-FFF2-40B4-BE49-F238E27FC236}">
                <a16:creationId xmlns:a16="http://schemas.microsoft.com/office/drawing/2014/main" xmlns="" id="{5E34EC56-C35D-ACEE-5E5A-C74886EA5A7B}"/>
              </a:ext>
            </a:extLst>
          </p:cNvPr>
          <p:cNvPicPr>
            <a:picLocks noChangeAspect="1"/>
          </p:cNvPicPr>
          <p:nvPr/>
        </p:nvPicPr>
        <p:blipFill>
          <a:blip r:embed="rId3"/>
          <a:stretch>
            <a:fillRect/>
          </a:stretch>
        </p:blipFill>
        <p:spPr>
          <a:xfrm>
            <a:off x="4871663" y="3176573"/>
            <a:ext cx="6892247" cy="3125011"/>
          </a:xfrm>
          <a:prstGeom prst="rect">
            <a:avLst/>
          </a:prstGeom>
        </p:spPr>
      </p:pic>
    </p:spTree>
    <p:extLst>
      <p:ext uri="{BB962C8B-B14F-4D97-AF65-F5344CB8AC3E}">
        <p14:creationId xmlns:p14="http://schemas.microsoft.com/office/powerpoint/2010/main" xmlns="" val="1279256527"/>
      </p:ext>
    </p:extLst>
  </p:cSld>
  <p:clrMapOvr>
    <a:masterClrMapping/>
  </p:clrMapOvr>
  <p:transition spd="slow"/>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429C2AE6-FC70-2A85-8281-ED51F3195381}"/>
              </a:ext>
            </a:extLst>
          </p:cNvPr>
          <p:cNvPicPr>
            <a:picLocks noChangeAspect="1"/>
          </p:cNvPicPr>
          <p:nvPr/>
        </p:nvPicPr>
        <p:blipFill>
          <a:blip r:embed="rId2"/>
          <a:stretch>
            <a:fillRect/>
          </a:stretch>
        </p:blipFill>
        <p:spPr>
          <a:xfrm>
            <a:off x="554805" y="280133"/>
            <a:ext cx="9616611" cy="4065835"/>
          </a:xfrm>
          <a:prstGeom prst="rect">
            <a:avLst/>
          </a:prstGeom>
        </p:spPr>
      </p:pic>
      <p:pic>
        <p:nvPicPr>
          <p:cNvPr id="7" name="Picture 6">
            <a:extLst>
              <a:ext uri="{FF2B5EF4-FFF2-40B4-BE49-F238E27FC236}">
                <a16:creationId xmlns:a16="http://schemas.microsoft.com/office/drawing/2014/main" xmlns="" id="{C184F039-E878-DB1C-EF2A-08F4D0CCAA65}"/>
              </a:ext>
            </a:extLst>
          </p:cNvPr>
          <p:cNvPicPr>
            <a:picLocks noChangeAspect="1"/>
          </p:cNvPicPr>
          <p:nvPr/>
        </p:nvPicPr>
        <p:blipFill>
          <a:blip r:embed="rId3"/>
          <a:stretch>
            <a:fillRect/>
          </a:stretch>
        </p:blipFill>
        <p:spPr>
          <a:xfrm>
            <a:off x="5034338" y="3161406"/>
            <a:ext cx="7157662" cy="3444715"/>
          </a:xfrm>
          <a:prstGeom prst="rect">
            <a:avLst/>
          </a:prstGeom>
        </p:spPr>
      </p:pic>
    </p:spTree>
    <p:extLst>
      <p:ext uri="{BB962C8B-B14F-4D97-AF65-F5344CB8AC3E}">
        <p14:creationId xmlns:p14="http://schemas.microsoft.com/office/powerpoint/2010/main" xmlns="" val="59560398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lvl="0" indent="0">
              <a:buNone/>
            </a:pPr>
            <a:r>
              <a:rPr lang="en-US" dirty="0"/>
              <a:t>5) U, O, I ,?, A</a:t>
            </a:r>
          </a:p>
          <a:p>
            <a:pPr marL="0" indent="0">
              <a:buNone/>
            </a:pPr>
            <a:r>
              <a:rPr lang="en-US" dirty="0"/>
              <a:t>Sol) Vowels in reverse order.</a:t>
            </a:r>
          </a:p>
          <a:p>
            <a:pPr marL="0" indent="0">
              <a:buNone/>
            </a:pPr>
            <a:r>
              <a:rPr lang="en-US" dirty="0"/>
              <a:t>Therefore the missing letter is E</a:t>
            </a:r>
          </a:p>
          <a:p>
            <a:endParaRPr lang="en-US" dirty="0"/>
          </a:p>
        </p:txBody>
      </p:sp>
    </p:spTree>
    <p:extLst>
      <p:ext uri="{BB962C8B-B14F-4D97-AF65-F5344CB8AC3E}">
        <p14:creationId xmlns:p14="http://schemas.microsoft.com/office/powerpoint/2010/main" xmlns="" val="78144017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down)">
                                      <p:cBhvr>
                                        <p:cTn id="23" dur="580">
                                          <p:stCondLst>
                                            <p:cond delay="0"/>
                                          </p:stCondLst>
                                        </p:cTn>
                                        <p:tgtEl>
                                          <p:spTgt spid="3">
                                            <p:txEl>
                                              <p:pRg st="1" end="1"/>
                                            </p:txEl>
                                          </p:spTgt>
                                        </p:tgtEl>
                                      </p:cBhvr>
                                    </p:animEffect>
                                    <p:anim calcmode="lin" valueType="num">
                                      <p:cBhvr>
                                        <p:cTn id="24"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xEl>
                                              <p:pRg st="1" end="1"/>
                                            </p:txEl>
                                          </p:spTgt>
                                        </p:tgtEl>
                                      </p:cBhvr>
                                      <p:to x="100000" y="60000"/>
                                    </p:animScale>
                                    <p:animScale>
                                      <p:cBhvr>
                                        <p:cTn id="30" dur="166" decel="50000">
                                          <p:stCondLst>
                                            <p:cond delay="676"/>
                                          </p:stCondLst>
                                        </p:cTn>
                                        <p:tgtEl>
                                          <p:spTgt spid="3">
                                            <p:txEl>
                                              <p:pRg st="1" end="1"/>
                                            </p:txEl>
                                          </p:spTgt>
                                        </p:tgtEl>
                                      </p:cBhvr>
                                      <p:to x="100000" y="100000"/>
                                    </p:animScale>
                                    <p:animScale>
                                      <p:cBhvr>
                                        <p:cTn id="31" dur="26">
                                          <p:stCondLst>
                                            <p:cond delay="1312"/>
                                          </p:stCondLst>
                                        </p:cTn>
                                        <p:tgtEl>
                                          <p:spTgt spid="3">
                                            <p:txEl>
                                              <p:pRg st="1" end="1"/>
                                            </p:txEl>
                                          </p:spTgt>
                                        </p:tgtEl>
                                      </p:cBhvr>
                                      <p:to x="100000" y="80000"/>
                                    </p:animScale>
                                    <p:animScale>
                                      <p:cBhvr>
                                        <p:cTn id="32" dur="166" decel="50000">
                                          <p:stCondLst>
                                            <p:cond delay="1338"/>
                                          </p:stCondLst>
                                        </p:cTn>
                                        <p:tgtEl>
                                          <p:spTgt spid="3">
                                            <p:txEl>
                                              <p:pRg st="1" end="1"/>
                                            </p:txEl>
                                          </p:spTgt>
                                        </p:tgtEl>
                                      </p:cBhvr>
                                      <p:to x="100000" y="100000"/>
                                    </p:animScale>
                                    <p:animScale>
                                      <p:cBhvr>
                                        <p:cTn id="33" dur="26">
                                          <p:stCondLst>
                                            <p:cond delay="1642"/>
                                          </p:stCondLst>
                                        </p:cTn>
                                        <p:tgtEl>
                                          <p:spTgt spid="3">
                                            <p:txEl>
                                              <p:pRg st="1" end="1"/>
                                            </p:txEl>
                                          </p:spTgt>
                                        </p:tgtEl>
                                      </p:cBhvr>
                                      <p:to x="100000" y="90000"/>
                                    </p:animScale>
                                    <p:animScale>
                                      <p:cBhvr>
                                        <p:cTn id="34" dur="166" decel="50000">
                                          <p:stCondLst>
                                            <p:cond delay="1668"/>
                                          </p:stCondLst>
                                        </p:cTn>
                                        <p:tgtEl>
                                          <p:spTgt spid="3">
                                            <p:txEl>
                                              <p:pRg st="1" end="1"/>
                                            </p:txEl>
                                          </p:spTgt>
                                        </p:tgtEl>
                                      </p:cBhvr>
                                      <p:to x="100000" y="100000"/>
                                    </p:animScale>
                                    <p:animScale>
                                      <p:cBhvr>
                                        <p:cTn id="35" dur="26">
                                          <p:stCondLst>
                                            <p:cond delay="1808"/>
                                          </p:stCondLst>
                                        </p:cTn>
                                        <p:tgtEl>
                                          <p:spTgt spid="3">
                                            <p:txEl>
                                              <p:pRg st="1" end="1"/>
                                            </p:txEl>
                                          </p:spTgt>
                                        </p:tgtEl>
                                      </p:cBhvr>
                                      <p:to x="100000" y="95000"/>
                                    </p:animScale>
                                    <p:animScale>
                                      <p:cBhvr>
                                        <p:cTn id="36" dur="166" decel="50000">
                                          <p:stCondLst>
                                            <p:cond delay="1834"/>
                                          </p:stCondLst>
                                        </p:cTn>
                                        <p:tgtEl>
                                          <p:spTgt spid="3">
                                            <p:txEl>
                                              <p:pRg st="1" end="1"/>
                                            </p:txEl>
                                          </p:spTgt>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Effect transition="in" filter="wipe(down)">
                                      <p:cBhvr>
                                        <p:cTn id="39" dur="580">
                                          <p:stCondLst>
                                            <p:cond delay="0"/>
                                          </p:stCondLst>
                                        </p:cTn>
                                        <p:tgtEl>
                                          <p:spTgt spid="3">
                                            <p:txEl>
                                              <p:pRg st="2" end="2"/>
                                            </p:txEl>
                                          </p:spTgt>
                                        </p:tgtEl>
                                      </p:cBhvr>
                                    </p:animEffect>
                                    <p:anim calcmode="lin" valueType="num">
                                      <p:cBhvr>
                                        <p:cTn id="40"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3">
                                            <p:txEl>
                                              <p:pRg st="2" end="2"/>
                                            </p:txEl>
                                          </p:spTgt>
                                        </p:tgtEl>
                                      </p:cBhvr>
                                      <p:to x="100000" y="60000"/>
                                    </p:animScale>
                                    <p:animScale>
                                      <p:cBhvr>
                                        <p:cTn id="46" dur="166" decel="50000">
                                          <p:stCondLst>
                                            <p:cond delay="676"/>
                                          </p:stCondLst>
                                        </p:cTn>
                                        <p:tgtEl>
                                          <p:spTgt spid="3">
                                            <p:txEl>
                                              <p:pRg st="2" end="2"/>
                                            </p:txEl>
                                          </p:spTgt>
                                        </p:tgtEl>
                                      </p:cBhvr>
                                      <p:to x="100000" y="100000"/>
                                    </p:animScale>
                                    <p:animScale>
                                      <p:cBhvr>
                                        <p:cTn id="47" dur="26">
                                          <p:stCondLst>
                                            <p:cond delay="1312"/>
                                          </p:stCondLst>
                                        </p:cTn>
                                        <p:tgtEl>
                                          <p:spTgt spid="3">
                                            <p:txEl>
                                              <p:pRg st="2" end="2"/>
                                            </p:txEl>
                                          </p:spTgt>
                                        </p:tgtEl>
                                      </p:cBhvr>
                                      <p:to x="100000" y="80000"/>
                                    </p:animScale>
                                    <p:animScale>
                                      <p:cBhvr>
                                        <p:cTn id="48" dur="166" decel="50000">
                                          <p:stCondLst>
                                            <p:cond delay="1338"/>
                                          </p:stCondLst>
                                        </p:cTn>
                                        <p:tgtEl>
                                          <p:spTgt spid="3">
                                            <p:txEl>
                                              <p:pRg st="2" end="2"/>
                                            </p:txEl>
                                          </p:spTgt>
                                        </p:tgtEl>
                                      </p:cBhvr>
                                      <p:to x="100000" y="100000"/>
                                    </p:animScale>
                                    <p:animScale>
                                      <p:cBhvr>
                                        <p:cTn id="49" dur="26">
                                          <p:stCondLst>
                                            <p:cond delay="1642"/>
                                          </p:stCondLst>
                                        </p:cTn>
                                        <p:tgtEl>
                                          <p:spTgt spid="3">
                                            <p:txEl>
                                              <p:pRg st="2" end="2"/>
                                            </p:txEl>
                                          </p:spTgt>
                                        </p:tgtEl>
                                      </p:cBhvr>
                                      <p:to x="100000" y="90000"/>
                                    </p:animScale>
                                    <p:animScale>
                                      <p:cBhvr>
                                        <p:cTn id="50" dur="166" decel="50000">
                                          <p:stCondLst>
                                            <p:cond delay="1668"/>
                                          </p:stCondLst>
                                        </p:cTn>
                                        <p:tgtEl>
                                          <p:spTgt spid="3">
                                            <p:txEl>
                                              <p:pRg st="2" end="2"/>
                                            </p:txEl>
                                          </p:spTgt>
                                        </p:tgtEl>
                                      </p:cBhvr>
                                      <p:to x="100000" y="100000"/>
                                    </p:animScale>
                                    <p:animScale>
                                      <p:cBhvr>
                                        <p:cTn id="51" dur="26">
                                          <p:stCondLst>
                                            <p:cond delay="1808"/>
                                          </p:stCondLst>
                                        </p:cTn>
                                        <p:tgtEl>
                                          <p:spTgt spid="3">
                                            <p:txEl>
                                              <p:pRg st="2" end="2"/>
                                            </p:txEl>
                                          </p:spTgt>
                                        </p:tgtEl>
                                      </p:cBhvr>
                                      <p:to x="100000" y="95000"/>
                                    </p:animScale>
                                    <p:animScale>
                                      <p:cBhvr>
                                        <p:cTn id="52" dur="166" decel="50000">
                                          <p:stCondLst>
                                            <p:cond delay="1834"/>
                                          </p:stCondLst>
                                        </p:cTn>
                                        <p:tgtEl>
                                          <p:spTgt spid="3">
                                            <p:txEl>
                                              <p:pRg st="2" end="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AD317220-C77C-654D-C5E8-A5D92D683132}"/>
              </a:ext>
            </a:extLst>
          </p:cNvPr>
          <p:cNvPicPr>
            <a:picLocks noChangeAspect="1"/>
          </p:cNvPicPr>
          <p:nvPr/>
        </p:nvPicPr>
        <p:blipFill>
          <a:blip r:embed="rId2"/>
          <a:stretch>
            <a:fillRect/>
          </a:stretch>
        </p:blipFill>
        <p:spPr>
          <a:xfrm>
            <a:off x="811658" y="616450"/>
            <a:ext cx="10592657" cy="4492212"/>
          </a:xfrm>
          <a:prstGeom prst="rect">
            <a:avLst/>
          </a:prstGeom>
        </p:spPr>
      </p:pic>
    </p:spTree>
    <p:extLst>
      <p:ext uri="{BB962C8B-B14F-4D97-AF65-F5344CB8AC3E}">
        <p14:creationId xmlns:p14="http://schemas.microsoft.com/office/powerpoint/2010/main" xmlns="" val="2924328597"/>
      </p:ext>
    </p:extLst>
  </p:cSld>
  <p:clrMapOvr>
    <a:masterClrMapping/>
  </p:clrMapOvr>
  <mc:AlternateContent xmlns:mc="http://schemas.openxmlformats.org/markup-compatibility/2006">
    <mc:Choice xmlns:p14="http://schemas.microsoft.com/office/powerpoint/2010/main" xmlns="" Requires="p14">
      <p:transition spd="slow" p14:dur="1400">
        <p14:doors dir="vert"/>
      </p:transition>
    </mc:Choice>
    <mc:Fallback>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6DBB0D06-DC90-41E6-F8CC-F556233F8E0C}"/>
              </a:ext>
            </a:extLst>
          </p:cNvPr>
          <p:cNvPicPr>
            <a:picLocks noChangeAspect="1"/>
          </p:cNvPicPr>
          <p:nvPr/>
        </p:nvPicPr>
        <p:blipFill>
          <a:blip r:embed="rId2"/>
          <a:stretch>
            <a:fillRect/>
          </a:stretch>
        </p:blipFill>
        <p:spPr>
          <a:xfrm>
            <a:off x="791110" y="945222"/>
            <a:ext cx="9976207" cy="4417888"/>
          </a:xfrm>
          <a:prstGeom prst="rect">
            <a:avLst/>
          </a:prstGeom>
        </p:spPr>
      </p:pic>
    </p:spTree>
    <p:extLst>
      <p:ext uri="{BB962C8B-B14F-4D97-AF65-F5344CB8AC3E}">
        <p14:creationId xmlns:p14="http://schemas.microsoft.com/office/powerpoint/2010/main" xmlns="" val="552912615"/>
      </p:ext>
    </p:extLst>
  </p:cSld>
  <p:clrMapOvr>
    <a:masterClrMapping/>
  </p:clrMapOvr>
  <p:transition spd="slow">
    <p:comb/>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3C8C0834-8D23-D279-99C5-812DB412799E}"/>
              </a:ext>
            </a:extLst>
          </p:cNvPr>
          <p:cNvPicPr>
            <a:picLocks noChangeAspect="1"/>
          </p:cNvPicPr>
          <p:nvPr/>
        </p:nvPicPr>
        <p:blipFill>
          <a:blip r:embed="rId2"/>
          <a:stretch>
            <a:fillRect/>
          </a:stretch>
        </p:blipFill>
        <p:spPr>
          <a:xfrm>
            <a:off x="1232899" y="852755"/>
            <a:ext cx="9667982" cy="4808305"/>
          </a:xfrm>
          <a:prstGeom prst="rect">
            <a:avLst/>
          </a:prstGeom>
        </p:spPr>
      </p:pic>
    </p:spTree>
    <p:extLst>
      <p:ext uri="{BB962C8B-B14F-4D97-AF65-F5344CB8AC3E}">
        <p14:creationId xmlns:p14="http://schemas.microsoft.com/office/powerpoint/2010/main" xmlns="" val="4102131219"/>
      </p:ext>
    </p:extLst>
  </p:cSld>
  <p:clrMapOvr>
    <a:masterClrMapping/>
  </p:clrMapOvr>
  <p:transition spd="slow"/>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33F58A3-368B-FEBC-954D-1F7B7D369FA7}"/>
              </a:ext>
            </a:extLst>
          </p:cNvPr>
          <p:cNvPicPr>
            <a:picLocks noChangeAspect="1"/>
          </p:cNvPicPr>
          <p:nvPr/>
        </p:nvPicPr>
        <p:blipFill>
          <a:blip r:embed="rId2"/>
          <a:stretch>
            <a:fillRect/>
          </a:stretch>
        </p:blipFill>
        <p:spPr>
          <a:xfrm>
            <a:off x="1284270" y="1232900"/>
            <a:ext cx="9185095" cy="3760340"/>
          </a:xfrm>
          <a:prstGeom prst="rect">
            <a:avLst/>
          </a:prstGeom>
        </p:spPr>
      </p:pic>
    </p:spTree>
    <p:extLst>
      <p:ext uri="{BB962C8B-B14F-4D97-AF65-F5344CB8AC3E}">
        <p14:creationId xmlns:p14="http://schemas.microsoft.com/office/powerpoint/2010/main" xmlns="" val="2886092291"/>
      </p:ext>
    </p:extLst>
  </p:cSld>
  <p:clrMapOvr>
    <a:masterClrMapping/>
  </p:clrMapOvr>
  <p:transition spd="slow"/>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D73B8E2-F313-D69D-5B09-36126052605F}"/>
              </a:ext>
            </a:extLst>
          </p:cNvPr>
          <p:cNvPicPr>
            <a:picLocks noChangeAspect="1"/>
          </p:cNvPicPr>
          <p:nvPr/>
        </p:nvPicPr>
        <p:blipFill>
          <a:blip r:embed="rId2"/>
          <a:stretch>
            <a:fillRect/>
          </a:stretch>
        </p:blipFill>
        <p:spPr>
          <a:xfrm>
            <a:off x="585627" y="565080"/>
            <a:ext cx="10438543" cy="4527706"/>
          </a:xfrm>
          <a:prstGeom prst="rect">
            <a:avLst/>
          </a:prstGeom>
        </p:spPr>
      </p:pic>
    </p:spTree>
    <p:extLst>
      <p:ext uri="{BB962C8B-B14F-4D97-AF65-F5344CB8AC3E}">
        <p14:creationId xmlns:p14="http://schemas.microsoft.com/office/powerpoint/2010/main" xmlns="" val="580119354"/>
      </p:ext>
    </p:extLst>
  </p:cSld>
  <p:clrMapOvr>
    <a:masterClrMapping/>
  </p:clrMapOvr>
  <p:transition spd="slow"/>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2760C94B-D5CA-1B13-2B68-FD5DAB3157E5}"/>
              </a:ext>
            </a:extLst>
          </p:cNvPr>
          <p:cNvPicPr>
            <a:picLocks noChangeAspect="1"/>
          </p:cNvPicPr>
          <p:nvPr/>
        </p:nvPicPr>
        <p:blipFill>
          <a:blip r:embed="rId2"/>
          <a:stretch>
            <a:fillRect/>
          </a:stretch>
        </p:blipFill>
        <p:spPr>
          <a:xfrm>
            <a:off x="1397285" y="791110"/>
            <a:ext cx="8897421" cy="4274049"/>
          </a:xfrm>
          <a:prstGeom prst="rect">
            <a:avLst/>
          </a:prstGeom>
        </p:spPr>
      </p:pic>
    </p:spTree>
    <p:extLst>
      <p:ext uri="{BB962C8B-B14F-4D97-AF65-F5344CB8AC3E}">
        <p14:creationId xmlns:p14="http://schemas.microsoft.com/office/powerpoint/2010/main" xmlns="" val="3549922115"/>
      </p:ext>
    </p:extLst>
  </p:cSld>
  <p:clrMapOvr>
    <a:masterClrMapping/>
  </p:clrMapOvr>
  <p:transition spd="slow"/>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53A6254-D76D-0E09-741E-D5FC1CB0EB9B}"/>
              </a:ext>
            </a:extLst>
          </p:cNvPr>
          <p:cNvPicPr>
            <a:picLocks noChangeAspect="1"/>
          </p:cNvPicPr>
          <p:nvPr/>
        </p:nvPicPr>
        <p:blipFill>
          <a:blip r:embed="rId2"/>
          <a:stretch>
            <a:fillRect/>
          </a:stretch>
        </p:blipFill>
        <p:spPr>
          <a:xfrm>
            <a:off x="431515" y="667821"/>
            <a:ext cx="9061909" cy="4444016"/>
          </a:xfrm>
          <a:prstGeom prst="rect">
            <a:avLst/>
          </a:prstGeom>
        </p:spPr>
      </p:pic>
    </p:spTree>
    <p:extLst>
      <p:ext uri="{BB962C8B-B14F-4D97-AF65-F5344CB8AC3E}">
        <p14:creationId xmlns:p14="http://schemas.microsoft.com/office/powerpoint/2010/main" xmlns="" val="1449910616"/>
      </p:ext>
    </p:extLst>
  </p:cSld>
  <p:clrMapOvr>
    <a:masterClrMapping/>
  </p:clrMapOvr>
  <p:transition spd="slow"/>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8BADAE1-ED10-C522-09AF-2B256FB2DEDC}"/>
              </a:ext>
            </a:extLst>
          </p:cNvPr>
          <p:cNvPicPr>
            <a:picLocks noChangeAspect="1"/>
          </p:cNvPicPr>
          <p:nvPr/>
        </p:nvPicPr>
        <p:blipFill>
          <a:blip r:embed="rId2"/>
          <a:stretch>
            <a:fillRect/>
          </a:stretch>
        </p:blipFill>
        <p:spPr>
          <a:xfrm>
            <a:off x="1160980" y="534256"/>
            <a:ext cx="9462499" cy="4756935"/>
          </a:xfrm>
          <a:prstGeom prst="rect">
            <a:avLst/>
          </a:prstGeom>
        </p:spPr>
      </p:pic>
    </p:spTree>
    <p:extLst>
      <p:ext uri="{BB962C8B-B14F-4D97-AF65-F5344CB8AC3E}">
        <p14:creationId xmlns:p14="http://schemas.microsoft.com/office/powerpoint/2010/main" xmlns="" val="3208173915"/>
      </p:ext>
    </p:extLst>
  </p:cSld>
  <p:clrMapOvr>
    <a:masterClrMapping/>
  </p:clrMapOvr>
  <p:transition spd="slow"/>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BAFABF06-D996-2802-F85F-1C75B65EC77E}"/>
              </a:ext>
            </a:extLst>
          </p:cNvPr>
          <p:cNvPicPr>
            <a:picLocks noChangeAspect="1"/>
          </p:cNvPicPr>
          <p:nvPr/>
        </p:nvPicPr>
        <p:blipFill>
          <a:blip r:embed="rId2"/>
          <a:stretch>
            <a:fillRect/>
          </a:stretch>
        </p:blipFill>
        <p:spPr>
          <a:xfrm>
            <a:off x="698642" y="503434"/>
            <a:ext cx="7572053" cy="3174024"/>
          </a:xfrm>
          <a:prstGeom prst="rect">
            <a:avLst/>
          </a:prstGeom>
        </p:spPr>
      </p:pic>
    </p:spTree>
    <p:extLst>
      <p:ext uri="{BB962C8B-B14F-4D97-AF65-F5344CB8AC3E}">
        <p14:creationId xmlns:p14="http://schemas.microsoft.com/office/powerpoint/2010/main" xmlns="" val="122387116"/>
      </p:ext>
    </p:extLst>
  </p:cSld>
  <p:clrMapOvr>
    <a:masterClrMapping/>
  </p:clrMapOvr>
  <p:transition spd="slow"/>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D15AA866-B367-26AE-AF29-988711694290}"/>
              </a:ext>
            </a:extLst>
          </p:cNvPr>
          <p:cNvPicPr>
            <a:picLocks noChangeAspect="1"/>
          </p:cNvPicPr>
          <p:nvPr/>
        </p:nvPicPr>
        <p:blipFill>
          <a:blip r:embed="rId2"/>
          <a:stretch>
            <a:fillRect/>
          </a:stretch>
        </p:blipFill>
        <p:spPr>
          <a:xfrm>
            <a:off x="1006867" y="1171255"/>
            <a:ext cx="9565241" cy="3591314"/>
          </a:xfrm>
          <a:prstGeom prst="rect">
            <a:avLst/>
          </a:prstGeom>
        </p:spPr>
      </p:pic>
    </p:spTree>
    <p:extLst>
      <p:ext uri="{BB962C8B-B14F-4D97-AF65-F5344CB8AC3E}">
        <p14:creationId xmlns:p14="http://schemas.microsoft.com/office/powerpoint/2010/main" xmlns="" val="2762919711"/>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9782" y="588883"/>
            <a:ext cx="8610600" cy="1293028"/>
          </a:xfrm>
        </p:spPr>
        <p:txBody>
          <a:bodyPr/>
          <a:lstStyle/>
          <a:p>
            <a:r>
              <a:rPr lang="en-US" dirty="0"/>
              <a:t>Alpha Numeric</a:t>
            </a:r>
            <a:br>
              <a:rPr lang="en-US" dirty="0"/>
            </a:br>
            <a:endParaRPr lang="en-US" dirty="0"/>
          </a:p>
        </p:txBody>
      </p:sp>
      <p:sp>
        <p:nvSpPr>
          <p:cNvPr id="3" name="Content Placeholder 2"/>
          <p:cNvSpPr>
            <a:spLocks noGrp="1"/>
          </p:cNvSpPr>
          <p:nvPr>
            <p:ph idx="1"/>
          </p:nvPr>
        </p:nvSpPr>
        <p:spPr/>
        <p:txBody>
          <a:bodyPr/>
          <a:lstStyle/>
          <a:p>
            <a:pPr marL="0" lvl="0" indent="0">
              <a:buNone/>
            </a:pPr>
            <a:r>
              <a:rPr lang="en-US" dirty="0"/>
              <a:t>1) Find the wrong term in the letter number series given below</a:t>
            </a:r>
          </a:p>
          <a:p>
            <a:pPr marL="0" indent="0">
              <a:buNone/>
            </a:pPr>
            <a:r>
              <a:rPr lang="en-US" dirty="0"/>
              <a:t>G4T, J10R, M20P, P43N, S90L</a:t>
            </a:r>
          </a:p>
          <a:p>
            <a:pPr marL="0" indent="0">
              <a:buNone/>
            </a:pPr>
            <a:endParaRPr lang="en-US" dirty="0"/>
          </a:p>
          <a:p>
            <a:pPr marL="0" indent="0">
              <a:buNone/>
            </a:pPr>
            <a:r>
              <a:rPr lang="en-US" dirty="0"/>
              <a:t>Sol) 1: +3; 3: -2</a:t>
            </a:r>
          </a:p>
          <a:p>
            <a:pPr marL="0" indent="0">
              <a:buNone/>
            </a:pPr>
            <a:r>
              <a:rPr lang="en-US" dirty="0"/>
              <a:t>2: x2+1, x2+2, x2+3, x2+4</a:t>
            </a:r>
          </a:p>
          <a:p>
            <a:pPr marL="0" indent="0">
              <a:buNone/>
            </a:pPr>
            <a:r>
              <a:rPr lang="en-US" dirty="0"/>
              <a:t>Therefore correct word is J9R</a:t>
            </a:r>
          </a:p>
          <a:p>
            <a:endParaRPr lang="en-US" dirty="0"/>
          </a:p>
        </p:txBody>
      </p:sp>
    </p:spTree>
    <p:extLst>
      <p:ext uri="{BB962C8B-B14F-4D97-AF65-F5344CB8AC3E}">
        <p14:creationId xmlns:p14="http://schemas.microsoft.com/office/powerpoint/2010/main" xmlns="" val="292494826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wipe(down)">
                                      <p:cBhvr>
                                        <p:cTn id="15" dur="580">
                                          <p:stCondLst>
                                            <p:cond delay="0"/>
                                          </p:stCondLst>
                                        </p:cTn>
                                        <p:tgtEl>
                                          <p:spTgt spid="3">
                                            <p:txEl>
                                              <p:pRg st="0" end="0"/>
                                            </p:txEl>
                                          </p:spTgt>
                                        </p:tgtEl>
                                      </p:cBhvr>
                                    </p:animEffect>
                                    <p:anim calcmode="lin" valueType="num">
                                      <p:cBhvr>
                                        <p:cTn id="16"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21" dur="26">
                                          <p:stCondLst>
                                            <p:cond delay="650"/>
                                          </p:stCondLst>
                                        </p:cTn>
                                        <p:tgtEl>
                                          <p:spTgt spid="3">
                                            <p:txEl>
                                              <p:pRg st="0" end="0"/>
                                            </p:txEl>
                                          </p:spTgt>
                                        </p:tgtEl>
                                      </p:cBhvr>
                                      <p:to x="100000" y="60000"/>
                                    </p:animScale>
                                    <p:animScale>
                                      <p:cBhvr>
                                        <p:cTn id="22" dur="166" decel="50000">
                                          <p:stCondLst>
                                            <p:cond delay="676"/>
                                          </p:stCondLst>
                                        </p:cTn>
                                        <p:tgtEl>
                                          <p:spTgt spid="3">
                                            <p:txEl>
                                              <p:pRg st="0" end="0"/>
                                            </p:txEl>
                                          </p:spTgt>
                                        </p:tgtEl>
                                      </p:cBhvr>
                                      <p:to x="100000" y="100000"/>
                                    </p:animScale>
                                    <p:animScale>
                                      <p:cBhvr>
                                        <p:cTn id="23" dur="26">
                                          <p:stCondLst>
                                            <p:cond delay="1312"/>
                                          </p:stCondLst>
                                        </p:cTn>
                                        <p:tgtEl>
                                          <p:spTgt spid="3">
                                            <p:txEl>
                                              <p:pRg st="0" end="0"/>
                                            </p:txEl>
                                          </p:spTgt>
                                        </p:tgtEl>
                                      </p:cBhvr>
                                      <p:to x="100000" y="80000"/>
                                    </p:animScale>
                                    <p:animScale>
                                      <p:cBhvr>
                                        <p:cTn id="24" dur="166" decel="50000">
                                          <p:stCondLst>
                                            <p:cond delay="1338"/>
                                          </p:stCondLst>
                                        </p:cTn>
                                        <p:tgtEl>
                                          <p:spTgt spid="3">
                                            <p:txEl>
                                              <p:pRg st="0" end="0"/>
                                            </p:txEl>
                                          </p:spTgt>
                                        </p:tgtEl>
                                      </p:cBhvr>
                                      <p:to x="100000" y="100000"/>
                                    </p:animScale>
                                    <p:animScale>
                                      <p:cBhvr>
                                        <p:cTn id="25" dur="26">
                                          <p:stCondLst>
                                            <p:cond delay="1642"/>
                                          </p:stCondLst>
                                        </p:cTn>
                                        <p:tgtEl>
                                          <p:spTgt spid="3">
                                            <p:txEl>
                                              <p:pRg st="0" end="0"/>
                                            </p:txEl>
                                          </p:spTgt>
                                        </p:tgtEl>
                                      </p:cBhvr>
                                      <p:to x="100000" y="90000"/>
                                    </p:animScale>
                                    <p:animScale>
                                      <p:cBhvr>
                                        <p:cTn id="26" dur="166" decel="50000">
                                          <p:stCondLst>
                                            <p:cond delay="1668"/>
                                          </p:stCondLst>
                                        </p:cTn>
                                        <p:tgtEl>
                                          <p:spTgt spid="3">
                                            <p:txEl>
                                              <p:pRg st="0" end="0"/>
                                            </p:txEl>
                                          </p:spTgt>
                                        </p:tgtEl>
                                      </p:cBhvr>
                                      <p:to x="100000" y="100000"/>
                                    </p:animScale>
                                    <p:animScale>
                                      <p:cBhvr>
                                        <p:cTn id="27" dur="26">
                                          <p:stCondLst>
                                            <p:cond delay="1808"/>
                                          </p:stCondLst>
                                        </p:cTn>
                                        <p:tgtEl>
                                          <p:spTgt spid="3">
                                            <p:txEl>
                                              <p:pRg st="0" end="0"/>
                                            </p:txEl>
                                          </p:spTgt>
                                        </p:tgtEl>
                                      </p:cBhvr>
                                      <p:to x="100000" y="95000"/>
                                    </p:animScale>
                                    <p:animScale>
                                      <p:cBhvr>
                                        <p:cTn id="28" dur="166" decel="50000">
                                          <p:stCondLst>
                                            <p:cond delay="1834"/>
                                          </p:stCondLst>
                                        </p:cTn>
                                        <p:tgtEl>
                                          <p:spTgt spid="3">
                                            <p:txEl>
                                              <p:pRg st="0" end="0"/>
                                            </p:txEl>
                                          </p:spTgt>
                                        </p:tgtEl>
                                      </p:cBhvr>
                                      <p:to x="100000" y="100000"/>
                                    </p:animScale>
                                  </p:childTnLst>
                                </p:cTn>
                              </p:par>
                              <p:par>
                                <p:cTn id="29" presetID="26" presetClass="entr" presetSubtype="0" fill="hold" nodeType="with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Effect transition="in" filter="wipe(down)">
                                      <p:cBhvr>
                                        <p:cTn id="31" dur="580">
                                          <p:stCondLst>
                                            <p:cond delay="0"/>
                                          </p:stCondLst>
                                        </p:cTn>
                                        <p:tgtEl>
                                          <p:spTgt spid="3">
                                            <p:txEl>
                                              <p:pRg st="1" end="1"/>
                                            </p:txEl>
                                          </p:spTgt>
                                        </p:tgtEl>
                                      </p:cBhvr>
                                    </p:animEffect>
                                    <p:anim calcmode="lin" valueType="num">
                                      <p:cBhvr>
                                        <p:cTn id="32"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7" dur="26">
                                          <p:stCondLst>
                                            <p:cond delay="650"/>
                                          </p:stCondLst>
                                        </p:cTn>
                                        <p:tgtEl>
                                          <p:spTgt spid="3">
                                            <p:txEl>
                                              <p:pRg st="1" end="1"/>
                                            </p:txEl>
                                          </p:spTgt>
                                        </p:tgtEl>
                                      </p:cBhvr>
                                      <p:to x="100000" y="60000"/>
                                    </p:animScale>
                                    <p:animScale>
                                      <p:cBhvr>
                                        <p:cTn id="38" dur="166" decel="50000">
                                          <p:stCondLst>
                                            <p:cond delay="676"/>
                                          </p:stCondLst>
                                        </p:cTn>
                                        <p:tgtEl>
                                          <p:spTgt spid="3">
                                            <p:txEl>
                                              <p:pRg st="1" end="1"/>
                                            </p:txEl>
                                          </p:spTgt>
                                        </p:tgtEl>
                                      </p:cBhvr>
                                      <p:to x="100000" y="100000"/>
                                    </p:animScale>
                                    <p:animScale>
                                      <p:cBhvr>
                                        <p:cTn id="39" dur="26">
                                          <p:stCondLst>
                                            <p:cond delay="1312"/>
                                          </p:stCondLst>
                                        </p:cTn>
                                        <p:tgtEl>
                                          <p:spTgt spid="3">
                                            <p:txEl>
                                              <p:pRg st="1" end="1"/>
                                            </p:txEl>
                                          </p:spTgt>
                                        </p:tgtEl>
                                      </p:cBhvr>
                                      <p:to x="100000" y="80000"/>
                                    </p:animScale>
                                    <p:animScale>
                                      <p:cBhvr>
                                        <p:cTn id="40" dur="166" decel="50000">
                                          <p:stCondLst>
                                            <p:cond delay="1338"/>
                                          </p:stCondLst>
                                        </p:cTn>
                                        <p:tgtEl>
                                          <p:spTgt spid="3">
                                            <p:txEl>
                                              <p:pRg st="1" end="1"/>
                                            </p:txEl>
                                          </p:spTgt>
                                        </p:tgtEl>
                                      </p:cBhvr>
                                      <p:to x="100000" y="100000"/>
                                    </p:animScale>
                                    <p:animScale>
                                      <p:cBhvr>
                                        <p:cTn id="41" dur="26">
                                          <p:stCondLst>
                                            <p:cond delay="1642"/>
                                          </p:stCondLst>
                                        </p:cTn>
                                        <p:tgtEl>
                                          <p:spTgt spid="3">
                                            <p:txEl>
                                              <p:pRg st="1" end="1"/>
                                            </p:txEl>
                                          </p:spTgt>
                                        </p:tgtEl>
                                      </p:cBhvr>
                                      <p:to x="100000" y="90000"/>
                                    </p:animScale>
                                    <p:animScale>
                                      <p:cBhvr>
                                        <p:cTn id="42" dur="166" decel="50000">
                                          <p:stCondLst>
                                            <p:cond delay="1668"/>
                                          </p:stCondLst>
                                        </p:cTn>
                                        <p:tgtEl>
                                          <p:spTgt spid="3">
                                            <p:txEl>
                                              <p:pRg st="1" end="1"/>
                                            </p:txEl>
                                          </p:spTgt>
                                        </p:tgtEl>
                                      </p:cBhvr>
                                      <p:to x="100000" y="100000"/>
                                    </p:animScale>
                                    <p:animScale>
                                      <p:cBhvr>
                                        <p:cTn id="43" dur="26">
                                          <p:stCondLst>
                                            <p:cond delay="1808"/>
                                          </p:stCondLst>
                                        </p:cTn>
                                        <p:tgtEl>
                                          <p:spTgt spid="3">
                                            <p:txEl>
                                              <p:pRg st="1" end="1"/>
                                            </p:txEl>
                                          </p:spTgt>
                                        </p:tgtEl>
                                      </p:cBhvr>
                                      <p:to x="100000" y="95000"/>
                                    </p:animScale>
                                    <p:animScale>
                                      <p:cBhvr>
                                        <p:cTn id="44" dur="166" decel="50000">
                                          <p:stCondLst>
                                            <p:cond delay="1834"/>
                                          </p:stCondLst>
                                        </p:cTn>
                                        <p:tgtEl>
                                          <p:spTgt spid="3">
                                            <p:txEl>
                                              <p:pRg st="1" end="1"/>
                                            </p:txEl>
                                          </p:spTgt>
                                        </p:tgtEl>
                                      </p:cBhvr>
                                      <p:to x="100000" y="100000"/>
                                    </p:animScale>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nodeType="clickEffect">
                                  <p:stCondLst>
                                    <p:cond delay="0"/>
                                  </p:stCondLst>
                                  <p:childTnLst>
                                    <p:set>
                                      <p:cBhvr>
                                        <p:cTn id="48" dur="1" fill="hold">
                                          <p:stCondLst>
                                            <p:cond delay="0"/>
                                          </p:stCondLst>
                                        </p:cTn>
                                        <p:tgtEl>
                                          <p:spTgt spid="3">
                                            <p:txEl>
                                              <p:pRg st="3" end="3"/>
                                            </p:txEl>
                                          </p:spTgt>
                                        </p:tgtEl>
                                        <p:attrNameLst>
                                          <p:attrName>style.visibility</p:attrName>
                                        </p:attrNameLst>
                                      </p:cBhvr>
                                      <p:to>
                                        <p:strVal val="visible"/>
                                      </p:to>
                                    </p:set>
                                    <p:anim calcmode="lin" valueType="num">
                                      <p:cBhvr>
                                        <p:cTn id="49"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50"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51"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52" dur="1000"/>
                                        <p:tgtEl>
                                          <p:spTgt spid="3">
                                            <p:txEl>
                                              <p:pRg st="3" end="3"/>
                                            </p:txEl>
                                          </p:spTgt>
                                        </p:tgtEl>
                                      </p:cBhvr>
                                    </p:animEffect>
                                  </p:childTnLst>
                                </p:cTn>
                              </p:par>
                              <p:par>
                                <p:cTn id="53" presetID="31" presetClass="entr" presetSubtype="0" fill="hold" nodeType="with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anim calcmode="lin" valueType="num">
                                      <p:cBhvr>
                                        <p:cTn id="55"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56"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57"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58" dur="1000"/>
                                        <p:tgtEl>
                                          <p:spTgt spid="3">
                                            <p:txEl>
                                              <p:pRg st="4" end="4"/>
                                            </p:txEl>
                                          </p:spTgt>
                                        </p:tgtEl>
                                      </p:cBhvr>
                                    </p:animEffect>
                                  </p:childTnLst>
                                </p:cTn>
                              </p:par>
                              <p:par>
                                <p:cTn id="59" presetID="31" presetClass="entr" presetSubtype="0" fill="hold" nodeType="withEffect">
                                  <p:stCondLst>
                                    <p:cond delay="0"/>
                                  </p:stCondLst>
                                  <p:childTnLst>
                                    <p:set>
                                      <p:cBhvr>
                                        <p:cTn id="60" dur="1" fill="hold">
                                          <p:stCondLst>
                                            <p:cond delay="0"/>
                                          </p:stCondLst>
                                        </p:cTn>
                                        <p:tgtEl>
                                          <p:spTgt spid="3">
                                            <p:txEl>
                                              <p:pRg st="5" end="5"/>
                                            </p:txEl>
                                          </p:spTgt>
                                        </p:tgtEl>
                                        <p:attrNameLst>
                                          <p:attrName>style.visibility</p:attrName>
                                        </p:attrNameLst>
                                      </p:cBhvr>
                                      <p:to>
                                        <p:strVal val="visible"/>
                                      </p:to>
                                    </p:set>
                                    <p:anim calcmode="lin" valueType="num">
                                      <p:cBhvr>
                                        <p:cTn id="61"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62"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63"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64"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2D63A26-41E9-BFA8-83BE-F05E4A36C7DC}"/>
              </a:ext>
            </a:extLst>
          </p:cNvPr>
          <p:cNvPicPr>
            <a:picLocks noChangeAspect="1"/>
          </p:cNvPicPr>
          <p:nvPr/>
        </p:nvPicPr>
        <p:blipFill>
          <a:blip r:embed="rId2"/>
          <a:stretch>
            <a:fillRect/>
          </a:stretch>
        </p:blipFill>
        <p:spPr>
          <a:xfrm>
            <a:off x="757113" y="417542"/>
            <a:ext cx="5338887" cy="2324219"/>
          </a:xfrm>
          <a:prstGeom prst="rect">
            <a:avLst/>
          </a:prstGeom>
        </p:spPr>
      </p:pic>
      <p:pic>
        <p:nvPicPr>
          <p:cNvPr id="5" name="Picture 4">
            <a:extLst>
              <a:ext uri="{FF2B5EF4-FFF2-40B4-BE49-F238E27FC236}">
                <a16:creationId xmlns:a16="http://schemas.microsoft.com/office/drawing/2014/main" xmlns="" id="{F9365D3B-5A91-69F7-5D60-3B7529066D0B}"/>
              </a:ext>
            </a:extLst>
          </p:cNvPr>
          <p:cNvPicPr>
            <a:picLocks noChangeAspect="1"/>
          </p:cNvPicPr>
          <p:nvPr/>
        </p:nvPicPr>
        <p:blipFill>
          <a:blip r:embed="rId3"/>
          <a:stretch>
            <a:fillRect/>
          </a:stretch>
        </p:blipFill>
        <p:spPr>
          <a:xfrm>
            <a:off x="757113" y="3112907"/>
            <a:ext cx="6732748" cy="2152761"/>
          </a:xfrm>
          <a:prstGeom prst="rect">
            <a:avLst/>
          </a:prstGeom>
        </p:spPr>
      </p:pic>
    </p:spTree>
    <p:extLst>
      <p:ext uri="{BB962C8B-B14F-4D97-AF65-F5344CB8AC3E}">
        <p14:creationId xmlns:p14="http://schemas.microsoft.com/office/powerpoint/2010/main" xmlns="" val="3389683165"/>
      </p:ext>
    </p:extLst>
  </p:cSld>
  <p:clrMapOvr>
    <a:masterClrMapping/>
  </p:clrMapOvr>
  <p:transition spd="slow"/>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AF730CA-7B6C-9A49-E19A-168E37C7961E}"/>
              </a:ext>
            </a:extLst>
          </p:cNvPr>
          <p:cNvPicPr>
            <a:picLocks noChangeAspect="1"/>
          </p:cNvPicPr>
          <p:nvPr/>
        </p:nvPicPr>
        <p:blipFill>
          <a:blip r:embed="rId2"/>
          <a:stretch>
            <a:fillRect/>
          </a:stretch>
        </p:blipFill>
        <p:spPr>
          <a:xfrm>
            <a:off x="679599" y="352234"/>
            <a:ext cx="8238369" cy="3726606"/>
          </a:xfrm>
          <a:prstGeom prst="rect">
            <a:avLst/>
          </a:prstGeom>
        </p:spPr>
      </p:pic>
      <p:pic>
        <p:nvPicPr>
          <p:cNvPr id="5" name="Picture 4">
            <a:extLst>
              <a:ext uri="{FF2B5EF4-FFF2-40B4-BE49-F238E27FC236}">
                <a16:creationId xmlns:a16="http://schemas.microsoft.com/office/drawing/2014/main" xmlns="" id="{1155EE70-A4A3-2BDE-5570-199EC2E2ECD3}"/>
              </a:ext>
            </a:extLst>
          </p:cNvPr>
          <p:cNvPicPr>
            <a:picLocks noChangeAspect="1"/>
          </p:cNvPicPr>
          <p:nvPr/>
        </p:nvPicPr>
        <p:blipFill>
          <a:blip r:embed="rId3"/>
          <a:stretch>
            <a:fillRect/>
          </a:stretch>
        </p:blipFill>
        <p:spPr>
          <a:xfrm>
            <a:off x="679599" y="4328768"/>
            <a:ext cx="6039160" cy="1632034"/>
          </a:xfrm>
          <a:prstGeom prst="rect">
            <a:avLst/>
          </a:prstGeom>
        </p:spPr>
      </p:pic>
    </p:spTree>
    <p:extLst>
      <p:ext uri="{BB962C8B-B14F-4D97-AF65-F5344CB8AC3E}">
        <p14:creationId xmlns:p14="http://schemas.microsoft.com/office/powerpoint/2010/main" xmlns="" val="1652782489"/>
      </p:ext>
    </p:extLst>
  </p:cSld>
  <p:clrMapOvr>
    <a:masterClrMapping/>
  </p:clrMapOvr>
  <p:transition spd="slow"/>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41B8E16-E896-BE00-C641-68E6435F10B3}"/>
              </a:ext>
            </a:extLst>
          </p:cNvPr>
          <p:cNvPicPr>
            <a:picLocks noChangeAspect="1"/>
          </p:cNvPicPr>
          <p:nvPr/>
        </p:nvPicPr>
        <p:blipFill>
          <a:blip r:embed="rId2"/>
          <a:stretch>
            <a:fillRect/>
          </a:stretch>
        </p:blipFill>
        <p:spPr>
          <a:xfrm>
            <a:off x="441789" y="379132"/>
            <a:ext cx="8284249" cy="3264068"/>
          </a:xfrm>
          <a:prstGeom prst="rect">
            <a:avLst/>
          </a:prstGeom>
        </p:spPr>
      </p:pic>
      <p:pic>
        <p:nvPicPr>
          <p:cNvPr id="5" name="Picture 4">
            <a:extLst>
              <a:ext uri="{FF2B5EF4-FFF2-40B4-BE49-F238E27FC236}">
                <a16:creationId xmlns:a16="http://schemas.microsoft.com/office/drawing/2014/main" xmlns="" id="{8FA52DDE-179C-0238-9A1D-CEDB965E91FF}"/>
              </a:ext>
            </a:extLst>
          </p:cNvPr>
          <p:cNvPicPr>
            <a:picLocks noChangeAspect="1"/>
          </p:cNvPicPr>
          <p:nvPr/>
        </p:nvPicPr>
        <p:blipFill>
          <a:blip r:embed="rId3"/>
          <a:stretch>
            <a:fillRect/>
          </a:stretch>
        </p:blipFill>
        <p:spPr>
          <a:xfrm>
            <a:off x="284690" y="3763328"/>
            <a:ext cx="6547186" cy="1797142"/>
          </a:xfrm>
          <a:prstGeom prst="rect">
            <a:avLst/>
          </a:prstGeom>
        </p:spPr>
      </p:pic>
    </p:spTree>
    <p:extLst>
      <p:ext uri="{BB962C8B-B14F-4D97-AF65-F5344CB8AC3E}">
        <p14:creationId xmlns:p14="http://schemas.microsoft.com/office/powerpoint/2010/main" xmlns="" val="4168802770"/>
      </p:ext>
    </p:extLst>
  </p:cSld>
  <p:clrMapOvr>
    <a:masterClrMapping/>
  </p:clrMapOvr>
  <p:transition spd="slow"/>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47837" y="2730269"/>
            <a:ext cx="4865255" cy="1379913"/>
          </a:xfrm>
        </p:spPr>
        <p:txBody>
          <a:bodyPr>
            <a:normAutofit lnSpcReduction="10000"/>
          </a:bodyPr>
          <a:lstStyle/>
          <a:p>
            <a:pPr marL="0" indent="0">
              <a:buNone/>
            </a:pPr>
            <a:r>
              <a:rPr lang="en-US" sz="9600" dirty="0">
                <a:latin typeface="Brush Script MT" panose="03060802040406070304" pitchFamily="66" charset="0"/>
              </a:rPr>
              <a:t>Thank you</a:t>
            </a:r>
          </a:p>
        </p:txBody>
      </p:sp>
    </p:spTree>
    <p:extLst>
      <p:ext uri="{BB962C8B-B14F-4D97-AF65-F5344CB8AC3E}">
        <p14:creationId xmlns:p14="http://schemas.microsoft.com/office/powerpoint/2010/main" xmlns="" val="3591275499"/>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1237" y="274846"/>
            <a:ext cx="8610600" cy="1293028"/>
          </a:xfrm>
        </p:spPr>
        <p:txBody>
          <a:bodyPr>
            <a:normAutofit fontScale="90000"/>
          </a:bodyPr>
          <a:lstStyle/>
          <a:p>
            <a:r>
              <a:rPr lang="en-US" dirty="0"/>
              <a:t> </a:t>
            </a:r>
            <a:br>
              <a:rPr lang="en-US" dirty="0"/>
            </a:br>
            <a:r>
              <a:rPr lang="en-US" dirty="0"/>
              <a:t>Analogy</a:t>
            </a:r>
            <a:br>
              <a:rPr lang="en-US" dirty="0"/>
            </a:br>
            <a:endParaRPr lang="en-US" dirty="0"/>
          </a:p>
        </p:txBody>
      </p:sp>
      <p:sp>
        <p:nvSpPr>
          <p:cNvPr id="3" name="Content Placeholder 2"/>
          <p:cNvSpPr>
            <a:spLocks noGrp="1"/>
          </p:cNvSpPr>
          <p:nvPr>
            <p:ph idx="1"/>
          </p:nvPr>
        </p:nvSpPr>
        <p:spPr>
          <a:xfrm>
            <a:off x="286327" y="1699491"/>
            <a:ext cx="11635510" cy="4784435"/>
          </a:xfrm>
        </p:spPr>
        <p:txBody>
          <a:bodyPr/>
          <a:lstStyle/>
          <a:p>
            <a:pPr marL="0" indent="0">
              <a:buNone/>
            </a:pPr>
            <a:r>
              <a:rPr lang="en-US" sz="3600" dirty="0"/>
              <a:t>Common Relationship:</a:t>
            </a:r>
          </a:p>
          <a:p>
            <a:pPr marL="914400" lvl="1" indent="-457200">
              <a:buFont typeface="+mj-lt"/>
              <a:buAutoNum type="arabicPeriod"/>
            </a:pPr>
            <a:r>
              <a:rPr lang="en-US" sz="3600" dirty="0"/>
              <a:t>Countries and capital </a:t>
            </a:r>
          </a:p>
          <a:p>
            <a:pPr marL="914400" lvl="1" indent="-457200">
              <a:buFont typeface="+mj-lt"/>
              <a:buAutoNum type="arabicPeriod"/>
            </a:pPr>
            <a:r>
              <a:rPr lang="en-US" sz="3600" dirty="0"/>
              <a:t>State and capital</a:t>
            </a:r>
          </a:p>
          <a:p>
            <a:pPr marL="914400" lvl="1" indent="-457200">
              <a:buFont typeface="+mj-lt"/>
              <a:buAutoNum type="arabicPeriod"/>
            </a:pPr>
            <a:r>
              <a:rPr lang="en-US" sz="3600" dirty="0"/>
              <a:t>Country and currency</a:t>
            </a:r>
          </a:p>
          <a:p>
            <a:pPr marL="914400" lvl="1" indent="-457200">
              <a:buFont typeface="+mj-lt"/>
              <a:buAutoNum type="arabicPeriod"/>
            </a:pPr>
            <a:r>
              <a:rPr lang="en-US" sz="3600" dirty="0"/>
              <a:t>Instruments and measurement </a:t>
            </a:r>
          </a:p>
          <a:p>
            <a:pPr marL="914400" lvl="1" indent="-457200">
              <a:buFont typeface="+mj-lt"/>
              <a:buAutoNum type="arabicPeriod"/>
            </a:pPr>
            <a:r>
              <a:rPr lang="en-US" sz="3600" dirty="0"/>
              <a:t>Quantity and unit</a:t>
            </a:r>
          </a:p>
          <a:p>
            <a:pPr marL="914400" lvl="1" indent="-457200">
              <a:buFont typeface="+mj-lt"/>
              <a:buAutoNum type="arabicPeriod"/>
            </a:pPr>
            <a:r>
              <a:rPr lang="en-US" sz="3600" dirty="0"/>
              <a:t>Individual and group</a:t>
            </a:r>
          </a:p>
          <a:p>
            <a:endParaRPr lang="en-US" dirty="0"/>
          </a:p>
        </p:txBody>
      </p:sp>
    </p:spTree>
    <p:extLst>
      <p:ext uri="{BB962C8B-B14F-4D97-AF65-F5344CB8AC3E}">
        <p14:creationId xmlns:p14="http://schemas.microsoft.com/office/powerpoint/2010/main" xmlns="" val="26295011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800" decel="100000"/>
                                        <p:tgtEl>
                                          <p:spTgt spid="2"/>
                                        </p:tgtEl>
                                      </p:cBhvr>
                                    </p:animEffect>
                                    <p:anim calcmode="lin" valueType="num">
                                      <p:cBhvr>
                                        <p:cTn id="8" dur="800" decel="100000" fill="hold"/>
                                        <p:tgtEl>
                                          <p:spTgt spid="2"/>
                                        </p:tgtEl>
                                        <p:attrNameLst>
                                          <p:attrName>style.rotation</p:attrName>
                                        </p:attrNameLst>
                                      </p:cBhvr>
                                      <p:tavLst>
                                        <p:tav tm="0">
                                          <p:val>
                                            <p:fltVal val="-90"/>
                                          </p:val>
                                        </p:tav>
                                        <p:tav tm="100000">
                                          <p:val>
                                            <p:fltVal val="0"/>
                                          </p:val>
                                        </p:tav>
                                      </p:tavLst>
                                    </p:anim>
                                    <p:anim calcmode="lin" valueType="num">
                                      <p:cBhvr>
                                        <p:cTn id="9" dur="800" decel="100000" fill="hold"/>
                                        <p:tgtEl>
                                          <p:spTgt spid="2"/>
                                        </p:tgtEl>
                                        <p:attrNameLst>
                                          <p:attrName>ppt_x</p:attrName>
                                        </p:attrNameLst>
                                      </p:cBhvr>
                                      <p:tavLst>
                                        <p:tav tm="0">
                                          <p:val>
                                            <p:strVal val="#ppt_x+0.4"/>
                                          </p:val>
                                        </p:tav>
                                        <p:tav tm="100000">
                                          <p:val>
                                            <p:strVal val="#ppt_x-0.05"/>
                                          </p:val>
                                        </p:tav>
                                      </p:tavLst>
                                    </p:anim>
                                    <p:anim calcmode="lin" valueType="num">
                                      <p:cBhvr>
                                        <p:cTn id="10" dur="800" decel="100000" fill="hold"/>
                                        <p:tgtEl>
                                          <p:spTgt spid="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down)">
                                      <p:cBhvr>
                                        <p:cTn id="17" dur="580">
                                          <p:stCondLst>
                                            <p:cond delay="0"/>
                                          </p:stCondLst>
                                        </p:cTn>
                                        <p:tgtEl>
                                          <p:spTgt spid="3">
                                            <p:txEl>
                                              <p:pRg st="0" end="0"/>
                                            </p:txEl>
                                          </p:spTgt>
                                        </p:tgtEl>
                                      </p:cBhvr>
                                    </p:animEffect>
                                    <p:anim calcmode="lin" valueType="num">
                                      <p:cBhvr>
                                        <p:cTn id="1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23" dur="26">
                                          <p:stCondLst>
                                            <p:cond delay="650"/>
                                          </p:stCondLst>
                                        </p:cTn>
                                        <p:tgtEl>
                                          <p:spTgt spid="3">
                                            <p:txEl>
                                              <p:pRg st="0" end="0"/>
                                            </p:txEl>
                                          </p:spTgt>
                                        </p:tgtEl>
                                      </p:cBhvr>
                                      <p:to x="100000" y="60000"/>
                                    </p:animScale>
                                    <p:animScale>
                                      <p:cBhvr>
                                        <p:cTn id="24" dur="166" decel="50000">
                                          <p:stCondLst>
                                            <p:cond delay="676"/>
                                          </p:stCondLst>
                                        </p:cTn>
                                        <p:tgtEl>
                                          <p:spTgt spid="3">
                                            <p:txEl>
                                              <p:pRg st="0" end="0"/>
                                            </p:txEl>
                                          </p:spTgt>
                                        </p:tgtEl>
                                      </p:cBhvr>
                                      <p:to x="100000" y="100000"/>
                                    </p:animScale>
                                    <p:animScale>
                                      <p:cBhvr>
                                        <p:cTn id="25" dur="26">
                                          <p:stCondLst>
                                            <p:cond delay="1312"/>
                                          </p:stCondLst>
                                        </p:cTn>
                                        <p:tgtEl>
                                          <p:spTgt spid="3">
                                            <p:txEl>
                                              <p:pRg st="0" end="0"/>
                                            </p:txEl>
                                          </p:spTgt>
                                        </p:tgtEl>
                                      </p:cBhvr>
                                      <p:to x="100000" y="80000"/>
                                    </p:animScale>
                                    <p:animScale>
                                      <p:cBhvr>
                                        <p:cTn id="26" dur="166" decel="50000">
                                          <p:stCondLst>
                                            <p:cond delay="1338"/>
                                          </p:stCondLst>
                                        </p:cTn>
                                        <p:tgtEl>
                                          <p:spTgt spid="3">
                                            <p:txEl>
                                              <p:pRg st="0" end="0"/>
                                            </p:txEl>
                                          </p:spTgt>
                                        </p:tgtEl>
                                      </p:cBhvr>
                                      <p:to x="100000" y="100000"/>
                                    </p:animScale>
                                    <p:animScale>
                                      <p:cBhvr>
                                        <p:cTn id="27" dur="26">
                                          <p:stCondLst>
                                            <p:cond delay="1642"/>
                                          </p:stCondLst>
                                        </p:cTn>
                                        <p:tgtEl>
                                          <p:spTgt spid="3">
                                            <p:txEl>
                                              <p:pRg st="0" end="0"/>
                                            </p:txEl>
                                          </p:spTgt>
                                        </p:tgtEl>
                                      </p:cBhvr>
                                      <p:to x="100000" y="90000"/>
                                    </p:animScale>
                                    <p:animScale>
                                      <p:cBhvr>
                                        <p:cTn id="28" dur="166" decel="50000">
                                          <p:stCondLst>
                                            <p:cond delay="1668"/>
                                          </p:stCondLst>
                                        </p:cTn>
                                        <p:tgtEl>
                                          <p:spTgt spid="3">
                                            <p:txEl>
                                              <p:pRg st="0" end="0"/>
                                            </p:txEl>
                                          </p:spTgt>
                                        </p:tgtEl>
                                      </p:cBhvr>
                                      <p:to x="100000" y="100000"/>
                                    </p:animScale>
                                    <p:animScale>
                                      <p:cBhvr>
                                        <p:cTn id="29" dur="26">
                                          <p:stCondLst>
                                            <p:cond delay="1808"/>
                                          </p:stCondLst>
                                        </p:cTn>
                                        <p:tgtEl>
                                          <p:spTgt spid="3">
                                            <p:txEl>
                                              <p:pRg st="0" end="0"/>
                                            </p:txEl>
                                          </p:spTgt>
                                        </p:tgtEl>
                                      </p:cBhvr>
                                      <p:to x="100000" y="95000"/>
                                    </p:animScale>
                                    <p:animScale>
                                      <p:cBhvr>
                                        <p:cTn id="30" dur="166" decel="50000">
                                          <p:stCondLst>
                                            <p:cond delay="1834"/>
                                          </p:stCondLst>
                                        </p:cTn>
                                        <p:tgtEl>
                                          <p:spTgt spid="3">
                                            <p:txEl>
                                              <p:pRg st="0" end="0"/>
                                            </p:txEl>
                                          </p:spTgt>
                                        </p:tgtEl>
                                      </p:cBhvr>
                                      <p:to x="100000" y="100000"/>
                                    </p:animScale>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nodeType="click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anim calcmode="lin" valueType="num">
                                      <p:cBhvr>
                                        <p:cTn id="35"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36"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37"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38" dur="1000"/>
                                        <p:tgtEl>
                                          <p:spTgt spid="3">
                                            <p:txEl>
                                              <p:pRg st="1" end="1"/>
                                            </p:txEl>
                                          </p:spTgt>
                                        </p:tgtEl>
                                      </p:cBhvr>
                                    </p:animEffect>
                                  </p:childTnLst>
                                </p:cTn>
                              </p:par>
                              <p:par>
                                <p:cTn id="39" presetID="31" presetClass="entr" presetSubtype="0" fill="hold" nodeType="withEffect">
                                  <p:stCondLst>
                                    <p:cond delay="0"/>
                                  </p:stCondLst>
                                  <p:childTnLst>
                                    <p:set>
                                      <p:cBhvr>
                                        <p:cTn id="40" dur="1" fill="hold">
                                          <p:stCondLst>
                                            <p:cond delay="0"/>
                                          </p:stCondLst>
                                        </p:cTn>
                                        <p:tgtEl>
                                          <p:spTgt spid="3">
                                            <p:txEl>
                                              <p:pRg st="2" end="2"/>
                                            </p:txEl>
                                          </p:spTgt>
                                        </p:tgtEl>
                                        <p:attrNameLst>
                                          <p:attrName>style.visibility</p:attrName>
                                        </p:attrNameLst>
                                      </p:cBhvr>
                                      <p:to>
                                        <p:strVal val="visible"/>
                                      </p:to>
                                    </p:set>
                                    <p:anim calcmode="lin" valueType="num">
                                      <p:cBhvr>
                                        <p:cTn id="41"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42"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43"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44" dur="1000"/>
                                        <p:tgtEl>
                                          <p:spTgt spid="3">
                                            <p:txEl>
                                              <p:pRg st="2" end="2"/>
                                            </p:txEl>
                                          </p:spTgt>
                                        </p:tgtEl>
                                      </p:cBhvr>
                                    </p:animEffect>
                                  </p:childTnLst>
                                </p:cTn>
                              </p:par>
                              <p:par>
                                <p:cTn id="45" presetID="31" presetClass="entr" presetSubtype="0" fill="hold" nodeType="withEffect">
                                  <p:stCondLst>
                                    <p:cond delay="0"/>
                                  </p:stCondLst>
                                  <p:childTnLst>
                                    <p:set>
                                      <p:cBhvr>
                                        <p:cTn id="46" dur="1" fill="hold">
                                          <p:stCondLst>
                                            <p:cond delay="0"/>
                                          </p:stCondLst>
                                        </p:cTn>
                                        <p:tgtEl>
                                          <p:spTgt spid="3">
                                            <p:txEl>
                                              <p:pRg st="3" end="3"/>
                                            </p:txEl>
                                          </p:spTgt>
                                        </p:tgtEl>
                                        <p:attrNameLst>
                                          <p:attrName>style.visibility</p:attrName>
                                        </p:attrNameLst>
                                      </p:cBhvr>
                                      <p:to>
                                        <p:strVal val="visible"/>
                                      </p:to>
                                    </p:set>
                                    <p:anim calcmode="lin" valueType="num">
                                      <p:cBhvr>
                                        <p:cTn id="47"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48"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49"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50" dur="1000"/>
                                        <p:tgtEl>
                                          <p:spTgt spid="3">
                                            <p:txEl>
                                              <p:pRg st="3" end="3"/>
                                            </p:txEl>
                                          </p:spTgt>
                                        </p:tgtEl>
                                      </p:cBhvr>
                                    </p:animEffect>
                                  </p:childTnLst>
                                </p:cTn>
                              </p:par>
                              <p:par>
                                <p:cTn id="51" presetID="31" presetClass="entr" presetSubtype="0" fill="hold" nodeType="withEffect">
                                  <p:stCondLst>
                                    <p:cond delay="0"/>
                                  </p:stCondLst>
                                  <p:childTnLst>
                                    <p:set>
                                      <p:cBhvr>
                                        <p:cTn id="52" dur="1" fill="hold">
                                          <p:stCondLst>
                                            <p:cond delay="0"/>
                                          </p:stCondLst>
                                        </p:cTn>
                                        <p:tgtEl>
                                          <p:spTgt spid="3">
                                            <p:txEl>
                                              <p:pRg st="4" end="4"/>
                                            </p:txEl>
                                          </p:spTgt>
                                        </p:tgtEl>
                                        <p:attrNameLst>
                                          <p:attrName>style.visibility</p:attrName>
                                        </p:attrNameLst>
                                      </p:cBhvr>
                                      <p:to>
                                        <p:strVal val="visible"/>
                                      </p:to>
                                    </p:set>
                                    <p:anim calcmode="lin" valueType="num">
                                      <p:cBhvr>
                                        <p:cTn id="53"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54"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55"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56" dur="1000"/>
                                        <p:tgtEl>
                                          <p:spTgt spid="3">
                                            <p:txEl>
                                              <p:pRg st="4" end="4"/>
                                            </p:txEl>
                                          </p:spTgt>
                                        </p:tgtEl>
                                      </p:cBhvr>
                                    </p:animEffect>
                                  </p:childTnLst>
                                </p:cTn>
                              </p:par>
                              <p:par>
                                <p:cTn id="57" presetID="31" presetClass="entr" presetSubtype="0" fill="hold" nodeType="withEffect">
                                  <p:stCondLst>
                                    <p:cond delay="0"/>
                                  </p:stCondLst>
                                  <p:childTnLst>
                                    <p:set>
                                      <p:cBhvr>
                                        <p:cTn id="58" dur="1" fill="hold">
                                          <p:stCondLst>
                                            <p:cond delay="0"/>
                                          </p:stCondLst>
                                        </p:cTn>
                                        <p:tgtEl>
                                          <p:spTgt spid="3">
                                            <p:txEl>
                                              <p:pRg st="5" end="5"/>
                                            </p:txEl>
                                          </p:spTgt>
                                        </p:tgtEl>
                                        <p:attrNameLst>
                                          <p:attrName>style.visibility</p:attrName>
                                        </p:attrNameLst>
                                      </p:cBhvr>
                                      <p:to>
                                        <p:strVal val="visible"/>
                                      </p:to>
                                    </p:set>
                                    <p:anim calcmode="lin" valueType="num">
                                      <p:cBhvr>
                                        <p:cTn id="59"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60"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61"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62" dur="1000"/>
                                        <p:tgtEl>
                                          <p:spTgt spid="3">
                                            <p:txEl>
                                              <p:pRg st="5" end="5"/>
                                            </p:txEl>
                                          </p:spTgt>
                                        </p:tgtEl>
                                      </p:cBhvr>
                                    </p:animEffect>
                                  </p:childTnLst>
                                </p:cTn>
                              </p:par>
                              <p:par>
                                <p:cTn id="63" presetID="31" presetClass="entr" presetSubtype="0" fill="hold" nodeType="withEffect">
                                  <p:stCondLst>
                                    <p:cond delay="0"/>
                                  </p:stCondLst>
                                  <p:childTnLst>
                                    <p:set>
                                      <p:cBhvr>
                                        <p:cTn id="64" dur="1" fill="hold">
                                          <p:stCondLst>
                                            <p:cond delay="0"/>
                                          </p:stCondLst>
                                        </p:cTn>
                                        <p:tgtEl>
                                          <p:spTgt spid="3">
                                            <p:txEl>
                                              <p:pRg st="6" end="6"/>
                                            </p:txEl>
                                          </p:spTgt>
                                        </p:tgtEl>
                                        <p:attrNameLst>
                                          <p:attrName>style.visibility</p:attrName>
                                        </p:attrNameLst>
                                      </p:cBhvr>
                                      <p:to>
                                        <p:strVal val="visible"/>
                                      </p:to>
                                    </p:set>
                                    <p:anim calcmode="lin" valueType="num">
                                      <p:cBhvr>
                                        <p:cTn id="65"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66"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67"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68"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F516E5A-B4EB-00EB-9B42-3AF99615649D}"/>
              </a:ext>
            </a:extLst>
          </p:cNvPr>
          <p:cNvPicPr>
            <a:picLocks noChangeAspect="1"/>
          </p:cNvPicPr>
          <p:nvPr/>
        </p:nvPicPr>
        <p:blipFill>
          <a:blip r:embed="rId2"/>
          <a:stretch>
            <a:fillRect/>
          </a:stretch>
        </p:blipFill>
        <p:spPr>
          <a:xfrm>
            <a:off x="566451" y="1231587"/>
            <a:ext cx="11479227" cy="3258005"/>
          </a:xfrm>
          <a:prstGeom prst="rect">
            <a:avLst/>
          </a:prstGeom>
        </p:spPr>
      </p:pic>
      <p:sp>
        <p:nvSpPr>
          <p:cNvPr id="4" name="TextBox 3">
            <a:extLst>
              <a:ext uri="{FF2B5EF4-FFF2-40B4-BE49-F238E27FC236}">
                <a16:creationId xmlns:a16="http://schemas.microsoft.com/office/drawing/2014/main" xmlns="" id="{AF93BC27-3095-BE87-C806-5043A573206C}"/>
              </a:ext>
            </a:extLst>
          </p:cNvPr>
          <p:cNvSpPr txBox="1"/>
          <p:nvPr/>
        </p:nvSpPr>
        <p:spPr>
          <a:xfrm>
            <a:off x="3830595" y="457200"/>
            <a:ext cx="3225113" cy="369332"/>
          </a:xfrm>
          <a:prstGeom prst="rect">
            <a:avLst/>
          </a:prstGeom>
          <a:noFill/>
        </p:spPr>
        <p:txBody>
          <a:bodyPr wrap="square" rtlCol="0">
            <a:spAutoFit/>
          </a:bodyPr>
          <a:lstStyle/>
          <a:p>
            <a:r>
              <a:rPr lang="en-IN" dirty="0"/>
              <a:t>ALPHA NUMERIC SERIES</a:t>
            </a:r>
          </a:p>
        </p:txBody>
      </p:sp>
      <p:pic>
        <p:nvPicPr>
          <p:cNvPr id="6" name="Picture 5">
            <a:extLst>
              <a:ext uri="{FF2B5EF4-FFF2-40B4-BE49-F238E27FC236}">
                <a16:creationId xmlns:a16="http://schemas.microsoft.com/office/drawing/2014/main" xmlns="" id="{04A4EF0B-A4A0-C2CE-7E3F-3F8F182946FF}"/>
              </a:ext>
            </a:extLst>
          </p:cNvPr>
          <p:cNvPicPr>
            <a:picLocks noChangeAspect="1"/>
          </p:cNvPicPr>
          <p:nvPr/>
        </p:nvPicPr>
        <p:blipFill>
          <a:blip r:embed="rId3"/>
          <a:stretch>
            <a:fillRect/>
          </a:stretch>
        </p:blipFill>
        <p:spPr>
          <a:xfrm>
            <a:off x="528346" y="4644076"/>
            <a:ext cx="11517332" cy="1964673"/>
          </a:xfrm>
          <a:prstGeom prst="rect">
            <a:avLst/>
          </a:prstGeom>
        </p:spPr>
      </p:pic>
    </p:spTree>
    <p:extLst>
      <p:ext uri="{BB962C8B-B14F-4D97-AF65-F5344CB8AC3E}">
        <p14:creationId xmlns:p14="http://schemas.microsoft.com/office/powerpoint/2010/main" xmlns="" val="4147139243"/>
      </p:ext>
    </p:extLst>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836508097"/>
      </p:ext>
    </p:extLst>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1F15697-D010-0A81-E08F-4277F4F9E345}"/>
              </a:ext>
            </a:extLst>
          </p:cNvPr>
          <p:cNvPicPr>
            <a:picLocks noChangeAspect="1"/>
          </p:cNvPicPr>
          <p:nvPr/>
        </p:nvPicPr>
        <p:blipFill>
          <a:blip r:embed="rId2"/>
          <a:stretch>
            <a:fillRect/>
          </a:stretch>
        </p:blipFill>
        <p:spPr>
          <a:xfrm>
            <a:off x="518984" y="1099751"/>
            <a:ext cx="4914903" cy="5066270"/>
          </a:xfrm>
          <a:prstGeom prst="rect">
            <a:avLst/>
          </a:prstGeom>
        </p:spPr>
      </p:pic>
      <p:pic>
        <p:nvPicPr>
          <p:cNvPr id="5" name="Picture 4">
            <a:extLst>
              <a:ext uri="{FF2B5EF4-FFF2-40B4-BE49-F238E27FC236}">
                <a16:creationId xmlns:a16="http://schemas.microsoft.com/office/drawing/2014/main" xmlns="" id="{A4D30AED-CCF8-CFA9-638B-EE8DC8789D1B}"/>
              </a:ext>
            </a:extLst>
          </p:cNvPr>
          <p:cNvPicPr>
            <a:picLocks noChangeAspect="1"/>
          </p:cNvPicPr>
          <p:nvPr/>
        </p:nvPicPr>
        <p:blipFill>
          <a:blip r:embed="rId3"/>
          <a:stretch>
            <a:fillRect/>
          </a:stretch>
        </p:blipFill>
        <p:spPr>
          <a:xfrm>
            <a:off x="5433887" y="1099751"/>
            <a:ext cx="6366816" cy="5066271"/>
          </a:xfrm>
          <a:prstGeom prst="rect">
            <a:avLst/>
          </a:prstGeom>
        </p:spPr>
      </p:pic>
      <p:sp>
        <p:nvSpPr>
          <p:cNvPr id="6" name="TextBox 5">
            <a:extLst>
              <a:ext uri="{FF2B5EF4-FFF2-40B4-BE49-F238E27FC236}">
                <a16:creationId xmlns:a16="http://schemas.microsoft.com/office/drawing/2014/main" xmlns="" id="{15FD41AA-F5F1-0D17-DE16-F3763D5B8138}"/>
              </a:ext>
            </a:extLst>
          </p:cNvPr>
          <p:cNvSpPr txBox="1"/>
          <p:nvPr/>
        </p:nvSpPr>
        <p:spPr>
          <a:xfrm>
            <a:off x="5066270" y="568411"/>
            <a:ext cx="2339102" cy="369332"/>
          </a:xfrm>
          <a:prstGeom prst="rect">
            <a:avLst/>
          </a:prstGeom>
          <a:noFill/>
        </p:spPr>
        <p:txBody>
          <a:bodyPr wrap="none" rtlCol="0">
            <a:spAutoFit/>
          </a:bodyPr>
          <a:lstStyle/>
          <a:p>
            <a:r>
              <a:rPr lang="en-IN" dirty="0"/>
              <a:t>NUMBER ANALOGY</a:t>
            </a:r>
          </a:p>
        </p:txBody>
      </p:sp>
    </p:spTree>
    <p:extLst>
      <p:ext uri="{BB962C8B-B14F-4D97-AF65-F5344CB8AC3E}">
        <p14:creationId xmlns:p14="http://schemas.microsoft.com/office/powerpoint/2010/main" xmlns="" val="836974547"/>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1603C39-47CA-3ABB-99AC-3D3E6867C36C}"/>
              </a:ext>
            </a:extLst>
          </p:cNvPr>
          <p:cNvPicPr>
            <a:picLocks noChangeAspect="1"/>
          </p:cNvPicPr>
          <p:nvPr/>
        </p:nvPicPr>
        <p:blipFill>
          <a:blip r:embed="rId2"/>
          <a:stretch>
            <a:fillRect/>
          </a:stretch>
        </p:blipFill>
        <p:spPr>
          <a:xfrm>
            <a:off x="223018" y="1459404"/>
            <a:ext cx="11745964" cy="5249008"/>
          </a:xfrm>
          <a:prstGeom prst="rect">
            <a:avLst/>
          </a:prstGeom>
        </p:spPr>
      </p:pic>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A723AF3-4EFF-6A31-7120-68E854E9E7C7}"/>
              </a:ext>
            </a:extLst>
          </p:cNvPr>
          <p:cNvPicPr>
            <a:picLocks noChangeAspect="1"/>
          </p:cNvPicPr>
          <p:nvPr/>
        </p:nvPicPr>
        <p:blipFill>
          <a:blip r:embed="rId2"/>
          <a:stretch>
            <a:fillRect/>
          </a:stretch>
        </p:blipFill>
        <p:spPr>
          <a:xfrm>
            <a:off x="342097" y="1252233"/>
            <a:ext cx="11507806" cy="4353533"/>
          </a:xfrm>
          <a:prstGeom prst="rect">
            <a:avLst/>
          </a:prstGeom>
        </p:spPr>
      </p:pic>
    </p:spTree>
    <p:extLst>
      <p:ext uri="{BB962C8B-B14F-4D97-AF65-F5344CB8AC3E}">
        <p14:creationId xmlns:p14="http://schemas.microsoft.com/office/powerpoint/2010/main" xmlns="" val="1646276012"/>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496518"/>
            <a:ext cx="8610600" cy="1293028"/>
          </a:xfrm>
        </p:spPr>
        <p:txBody>
          <a:bodyPr/>
          <a:lstStyle/>
          <a:p>
            <a:r>
              <a:rPr lang="en-US" dirty="0"/>
              <a:t>Number Series</a:t>
            </a:r>
            <a:br>
              <a:rPr lang="en-US" dirty="0"/>
            </a:br>
            <a:endParaRPr lang="en-US" dirty="0"/>
          </a:p>
        </p:txBody>
      </p:sp>
      <p:sp>
        <p:nvSpPr>
          <p:cNvPr id="3" name="Content Placeholder 2"/>
          <p:cNvSpPr>
            <a:spLocks noGrp="1" noRot="1" noChangeAspect="1" noMove="1" noResize="1" noEditPoints="1" noAdjustHandles="1" noChangeArrowheads="1" noChangeShapeType="1" noTextEdit="1"/>
          </p:cNvSpPr>
          <p:nvPr>
            <p:ph idx="1"/>
          </p:nvPr>
        </p:nvSpPr>
        <p:spPr>
          <a:xfrm>
            <a:off x="129309" y="1542473"/>
            <a:ext cx="11785600" cy="5144653"/>
          </a:xfrm>
          <a:blipFill>
            <a:blip r:embed="rId2"/>
            <a:stretch>
              <a:fillRect l="-672" t="-2133" b="-118"/>
            </a:stretch>
          </a:blipFill>
        </p:spPr>
        <p:txBody>
          <a:bodyPr/>
          <a:lstStyle/>
          <a:p>
            <a:pPr lvl="1"/>
            <a:r>
              <a:rPr lang="en-US" dirty="0">
                <a:noFill/>
              </a:rPr>
              <a:t> </a:t>
            </a:r>
          </a:p>
        </p:txBody>
      </p:sp>
    </p:spTree>
    <p:extLst>
      <p:ext uri="{BB962C8B-B14F-4D97-AF65-F5344CB8AC3E}">
        <p14:creationId xmlns:p14="http://schemas.microsoft.com/office/powerpoint/2010/main" xmlns="" val="62390006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heel(1)">
                                      <p:cBhvr>
                                        <p:cTn id="13"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F7D2E5-0E54-F835-4E6D-5E64E9C1938A}"/>
              </a:ext>
            </a:extLst>
          </p:cNvPr>
          <p:cNvSpPr>
            <a:spLocks noGrp="1"/>
          </p:cNvSpPr>
          <p:nvPr>
            <p:ph type="title"/>
          </p:nvPr>
        </p:nvSpPr>
        <p:spPr>
          <a:xfrm>
            <a:off x="1143000" y="0"/>
            <a:ext cx="10363200" cy="804149"/>
          </a:xfrm>
        </p:spPr>
        <p:txBody>
          <a:bodyPr/>
          <a:lstStyle/>
          <a:p>
            <a:r>
              <a:rPr lang="en-US" dirty="0"/>
              <a:t>Analogy </a:t>
            </a:r>
            <a:endParaRPr lang="en-IN" dirty="0"/>
          </a:p>
        </p:txBody>
      </p:sp>
      <p:pic>
        <p:nvPicPr>
          <p:cNvPr id="5" name="Picture 4">
            <a:extLst>
              <a:ext uri="{FF2B5EF4-FFF2-40B4-BE49-F238E27FC236}">
                <a16:creationId xmlns:a16="http://schemas.microsoft.com/office/drawing/2014/main" xmlns="" id="{97D46184-7CE0-BA77-1CD4-70E4AE67710F}"/>
              </a:ext>
            </a:extLst>
          </p:cNvPr>
          <p:cNvPicPr>
            <a:picLocks noChangeAspect="1"/>
          </p:cNvPicPr>
          <p:nvPr/>
        </p:nvPicPr>
        <p:blipFill>
          <a:blip r:embed="rId2"/>
          <a:stretch>
            <a:fillRect/>
          </a:stretch>
        </p:blipFill>
        <p:spPr>
          <a:xfrm>
            <a:off x="240244" y="701041"/>
            <a:ext cx="11083076" cy="1498828"/>
          </a:xfrm>
          <a:prstGeom prst="rect">
            <a:avLst/>
          </a:prstGeom>
        </p:spPr>
      </p:pic>
      <p:pic>
        <p:nvPicPr>
          <p:cNvPr id="6" name="Picture 5">
            <a:extLst>
              <a:ext uri="{FF2B5EF4-FFF2-40B4-BE49-F238E27FC236}">
                <a16:creationId xmlns:a16="http://schemas.microsoft.com/office/drawing/2014/main" xmlns="" id="{1D0D2A74-FCC4-42F2-3CB8-3E89E43E7827}"/>
              </a:ext>
            </a:extLst>
          </p:cNvPr>
          <p:cNvPicPr>
            <a:picLocks noChangeAspect="1"/>
          </p:cNvPicPr>
          <p:nvPr/>
        </p:nvPicPr>
        <p:blipFill>
          <a:blip r:embed="rId3"/>
          <a:stretch>
            <a:fillRect/>
          </a:stretch>
        </p:blipFill>
        <p:spPr>
          <a:xfrm>
            <a:off x="255270" y="2181225"/>
            <a:ext cx="5219700" cy="4387215"/>
          </a:xfrm>
          <a:prstGeom prst="rect">
            <a:avLst/>
          </a:prstGeom>
        </p:spPr>
      </p:pic>
      <p:pic>
        <p:nvPicPr>
          <p:cNvPr id="7" name="Picture 6">
            <a:extLst>
              <a:ext uri="{FF2B5EF4-FFF2-40B4-BE49-F238E27FC236}">
                <a16:creationId xmlns:a16="http://schemas.microsoft.com/office/drawing/2014/main" xmlns="" id="{F007C073-3F67-00BF-94DE-E78CCDFD168E}"/>
              </a:ext>
            </a:extLst>
          </p:cNvPr>
          <p:cNvPicPr>
            <a:picLocks noChangeAspect="1"/>
          </p:cNvPicPr>
          <p:nvPr/>
        </p:nvPicPr>
        <p:blipFill>
          <a:blip r:embed="rId4"/>
          <a:stretch>
            <a:fillRect/>
          </a:stretch>
        </p:blipFill>
        <p:spPr>
          <a:xfrm>
            <a:off x="5491515" y="2190316"/>
            <a:ext cx="3078866" cy="4378124"/>
          </a:xfrm>
          <a:prstGeom prst="rect">
            <a:avLst/>
          </a:prstGeom>
        </p:spPr>
      </p:pic>
      <p:pic>
        <p:nvPicPr>
          <p:cNvPr id="8" name="Picture 7">
            <a:extLst>
              <a:ext uri="{FF2B5EF4-FFF2-40B4-BE49-F238E27FC236}">
                <a16:creationId xmlns:a16="http://schemas.microsoft.com/office/drawing/2014/main" xmlns="" id="{B15D9889-C281-B905-A471-40D0E44C1A78}"/>
              </a:ext>
            </a:extLst>
          </p:cNvPr>
          <p:cNvPicPr>
            <a:picLocks noChangeAspect="1"/>
          </p:cNvPicPr>
          <p:nvPr/>
        </p:nvPicPr>
        <p:blipFill>
          <a:blip r:embed="rId5"/>
          <a:stretch>
            <a:fillRect/>
          </a:stretch>
        </p:blipFill>
        <p:spPr>
          <a:xfrm>
            <a:off x="8551900" y="2160222"/>
            <a:ext cx="2754775" cy="4423458"/>
          </a:xfrm>
          <a:prstGeom prst="rect">
            <a:avLst/>
          </a:prstGeom>
        </p:spPr>
      </p:pic>
    </p:spTree>
    <p:extLst>
      <p:ext uri="{BB962C8B-B14F-4D97-AF65-F5344CB8AC3E}">
        <p14:creationId xmlns:p14="http://schemas.microsoft.com/office/powerpoint/2010/main" xmlns="" val="1974904567"/>
      </p:ext>
    </p:extLst>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680085" y="1159193"/>
            <a:ext cx="4857750" cy="3990975"/>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5584508" y="1102043"/>
            <a:ext cx="4772025" cy="4049077"/>
          </a:xfrm>
          <a:prstGeom prst="rect">
            <a:avLst/>
          </a:prstGeom>
          <a:noFill/>
          <a:ln w="9525">
            <a:noFill/>
            <a:miter lim="800000"/>
            <a:headEnd/>
            <a:tailEnd/>
          </a:ln>
          <a:effectLst/>
        </p:spPr>
      </p:pic>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10822B51-D037-0C5E-2119-5AAE2A685CEF}"/>
              </a:ext>
            </a:extLst>
          </p:cNvPr>
          <p:cNvPicPr>
            <a:picLocks noChangeAspect="1"/>
          </p:cNvPicPr>
          <p:nvPr/>
        </p:nvPicPr>
        <p:blipFill>
          <a:blip r:embed="rId2"/>
          <a:stretch>
            <a:fillRect/>
          </a:stretch>
        </p:blipFill>
        <p:spPr>
          <a:xfrm>
            <a:off x="445863" y="365804"/>
            <a:ext cx="9627777" cy="2331675"/>
          </a:xfrm>
          <a:prstGeom prst="rect">
            <a:avLst/>
          </a:prstGeom>
        </p:spPr>
      </p:pic>
      <p:pic>
        <p:nvPicPr>
          <p:cNvPr id="5" name="Picture 4">
            <a:extLst>
              <a:ext uri="{FF2B5EF4-FFF2-40B4-BE49-F238E27FC236}">
                <a16:creationId xmlns:a16="http://schemas.microsoft.com/office/drawing/2014/main" xmlns="" id="{6096798C-846B-3C70-61E9-EF8C79EC56E8}"/>
              </a:ext>
            </a:extLst>
          </p:cNvPr>
          <p:cNvPicPr>
            <a:picLocks noChangeAspect="1"/>
          </p:cNvPicPr>
          <p:nvPr/>
        </p:nvPicPr>
        <p:blipFill>
          <a:blip r:embed="rId3"/>
          <a:stretch>
            <a:fillRect/>
          </a:stretch>
        </p:blipFill>
        <p:spPr>
          <a:xfrm>
            <a:off x="474293" y="2675573"/>
            <a:ext cx="4219627" cy="2588392"/>
          </a:xfrm>
          <a:prstGeom prst="rect">
            <a:avLst/>
          </a:prstGeom>
        </p:spPr>
      </p:pic>
      <p:pic>
        <p:nvPicPr>
          <p:cNvPr id="7" name="Picture 6">
            <a:extLst>
              <a:ext uri="{FF2B5EF4-FFF2-40B4-BE49-F238E27FC236}">
                <a16:creationId xmlns:a16="http://schemas.microsoft.com/office/drawing/2014/main" xmlns="" id="{1F481E2F-CCC5-CCBC-BBDF-553E683BD400}"/>
              </a:ext>
            </a:extLst>
          </p:cNvPr>
          <p:cNvPicPr>
            <a:picLocks noChangeAspect="1"/>
          </p:cNvPicPr>
          <p:nvPr/>
        </p:nvPicPr>
        <p:blipFill>
          <a:blip r:embed="rId4"/>
          <a:stretch>
            <a:fillRect/>
          </a:stretch>
        </p:blipFill>
        <p:spPr>
          <a:xfrm>
            <a:off x="4673780" y="2667000"/>
            <a:ext cx="3403419" cy="2575560"/>
          </a:xfrm>
          <a:prstGeom prst="rect">
            <a:avLst/>
          </a:prstGeom>
        </p:spPr>
      </p:pic>
      <p:pic>
        <p:nvPicPr>
          <p:cNvPr id="9" name="Picture 8">
            <a:extLst>
              <a:ext uri="{FF2B5EF4-FFF2-40B4-BE49-F238E27FC236}">
                <a16:creationId xmlns:a16="http://schemas.microsoft.com/office/drawing/2014/main" xmlns="" id="{40ED6F93-EAC0-AA40-121D-9A70EA962701}"/>
              </a:ext>
            </a:extLst>
          </p:cNvPr>
          <p:cNvPicPr>
            <a:picLocks noChangeAspect="1"/>
          </p:cNvPicPr>
          <p:nvPr/>
        </p:nvPicPr>
        <p:blipFill>
          <a:blip r:embed="rId5"/>
          <a:stretch>
            <a:fillRect/>
          </a:stretch>
        </p:blipFill>
        <p:spPr>
          <a:xfrm>
            <a:off x="7945839" y="2706053"/>
            <a:ext cx="2106592" cy="2490787"/>
          </a:xfrm>
          <a:prstGeom prst="rect">
            <a:avLst/>
          </a:prstGeom>
        </p:spPr>
      </p:pic>
    </p:spTree>
    <p:extLst>
      <p:ext uri="{BB962C8B-B14F-4D97-AF65-F5344CB8AC3E}">
        <p14:creationId xmlns:p14="http://schemas.microsoft.com/office/powerpoint/2010/main" xmlns="" val="2979005599"/>
      </p:ext>
    </p:extLst>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D5B7976E-5143-5347-4F3D-5484D43CEAC8}"/>
              </a:ext>
            </a:extLst>
          </p:cNvPr>
          <p:cNvPicPr>
            <a:picLocks noChangeAspect="1"/>
          </p:cNvPicPr>
          <p:nvPr/>
        </p:nvPicPr>
        <p:blipFill>
          <a:blip r:embed="rId2"/>
          <a:stretch>
            <a:fillRect/>
          </a:stretch>
        </p:blipFill>
        <p:spPr>
          <a:xfrm>
            <a:off x="564907" y="402143"/>
            <a:ext cx="9965933" cy="2166526"/>
          </a:xfrm>
          <a:prstGeom prst="rect">
            <a:avLst/>
          </a:prstGeom>
        </p:spPr>
      </p:pic>
      <p:pic>
        <p:nvPicPr>
          <p:cNvPr id="7" name="Picture 6">
            <a:extLst>
              <a:ext uri="{FF2B5EF4-FFF2-40B4-BE49-F238E27FC236}">
                <a16:creationId xmlns:a16="http://schemas.microsoft.com/office/drawing/2014/main" xmlns="" id="{308B9F7A-8412-D1EB-010F-7F0A41F72AF6}"/>
              </a:ext>
            </a:extLst>
          </p:cNvPr>
          <p:cNvPicPr>
            <a:picLocks noChangeAspect="1"/>
          </p:cNvPicPr>
          <p:nvPr/>
        </p:nvPicPr>
        <p:blipFill>
          <a:blip r:embed="rId3"/>
          <a:stretch>
            <a:fillRect/>
          </a:stretch>
        </p:blipFill>
        <p:spPr>
          <a:xfrm>
            <a:off x="563880" y="2484120"/>
            <a:ext cx="3550749" cy="2154113"/>
          </a:xfrm>
          <a:prstGeom prst="rect">
            <a:avLst/>
          </a:prstGeom>
        </p:spPr>
      </p:pic>
      <p:pic>
        <p:nvPicPr>
          <p:cNvPr id="9" name="Picture 8">
            <a:extLst>
              <a:ext uri="{FF2B5EF4-FFF2-40B4-BE49-F238E27FC236}">
                <a16:creationId xmlns:a16="http://schemas.microsoft.com/office/drawing/2014/main" xmlns="" id="{64C3FDDD-12DB-3BF9-E3D3-489723DD33B4}"/>
              </a:ext>
            </a:extLst>
          </p:cNvPr>
          <p:cNvPicPr>
            <a:picLocks noChangeAspect="1"/>
          </p:cNvPicPr>
          <p:nvPr/>
        </p:nvPicPr>
        <p:blipFill>
          <a:blip r:embed="rId4"/>
          <a:stretch>
            <a:fillRect/>
          </a:stretch>
        </p:blipFill>
        <p:spPr>
          <a:xfrm>
            <a:off x="7482840" y="2580646"/>
            <a:ext cx="3048000" cy="1960874"/>
          </a:xfrm>
          <a:prstGeom prst="rect">
            <a:avLst/>
          </a:prstGeom>
        </p:spPr>
      </p:pic>
      <p:pic>
        <p:nvPicPr>
          <p:cNvPr id="13" name="Picture 12">
            <a:extLst>
              <a:ext uri="{FF2B5EF4-FFF2-40B4-BE49-F238E27FC236}">
                <a16:creationId xmlns:a16="http://schemas.microsoft.com/office/drawing/2014/main" xmlns="" id="{B49F1001-25E6-0AF2-9A5A-6C152D490649}"/>
              </a:ext>
            </a:extLst>
          </p:cNvPr>
          <p:cNvPicPr>
            <a:picLocks noChangeAspect="1"/>
          </p:cNvPicPr>
          <p:nvPr/>
        </p:nvPicPr>
        <p:blipFill>
          <a:blip r:embed="rId5"/>
          <a:stretch>
            <a:fillRect/>
          </a:stretch>
        </p:blipFill>
        <p:spPr>
          <a:xfrm>
            <a:off x="4091771" y="2581354"/>
            <a:ext cx="3472405" cy="1990646"/>
          </a:xfrm>
          <a:prstGeom prst="rect">
            <a:avLst/>
          </a:prstGeom>
        </p:spPr>
      </p:pic>
    </p:spTree>
    <p:extLst>
      <p:ext uri="{BB962C8B-B14F-4D97-AF65-F5344CB8AC3E}">
        <p14:creationId xmlns:p14="http://schemas.microsoft.com/office/powerpoint/2010/main" xmlns="" val="2732373982"/>
      </p:ext>
    </p:extLst>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09E88AD0-05D5-03A4-7FE4-9AD47F8F7B96}"/>
              </a:ext>
            </a:extLst>
          </p:cNvPr>
          <p:cNvPicPr>
            <a:picLocks noChangeAspect="1"/>
          </p:cNvPicPr>
          <p:nvPr/>
        </p:nvPicPr>
        <p:blipFill>
          <a:blip r:embed="rId2"/>
          <a:stretch>
            <a:fillRect/>
          </a:stretch>
        </p:blipFill>
        <p:spPr>
          <a:xfrm>
            <a:off x="603221" y="1154880"/>
            <a:ext cx="10354339" cy="1586607"/>
          </a:xfrm>
          <a:prstGeom prst="rect">
            <a:avLst/>
          </a:prstGeom>
        </p:spPr>
      </p:pic>
      <p:pic>
        <p:nvPicPr>
          <p:cNvPr id="7" name="Picture 6">
            <a:extLst>
              <a:ext uri="{FF2B5EF4-FFF2-40B4-BE49-F238E27FC236}">
                <a16:creationId xmlns:a16="http://schemas.microsoft.com/office/drawing/2014/main" xmlns="" id="{C5261C9F-4457-D930-FD1E-0F1B43905082}"/>
              </a:ext>
            </a:extLst>
          </p:cNvPr>
          <p:cNvPicPr>
            <a:picLocks noChangeAspect="1"/>
          </p:cNvPicPr>
          <p:nvPr/>
        </p:nvPicPr>
        <p:blipFill>
          <a:blip r:embed="rId3"/>
          <a:stretch>
            <a:fillRect/>
          </a:stretch>
        </p:blipFill>
        <p:spPr>
          <a:xfrm>
            <a:off x="644715" y="2764990"/>
            <a:ext cx="3408612" cy="2707882"/>
          </a:xfrm>
          <a:prstGeom prst="rect">
            <a:avLst/>
          </a:prstGeom>
        </p:spPr>
      </p:pic>
      <p:pic>
        <p:nvPicPr>
          <p:cNvPr id="9" name="Picture 8">
            <a:extLst>
              <a:ext uri="{FF2B5EF4-FFF2-40B4-BE49-F238E27FC236}">
                <a16:creationId xmlns:a16="http://schemas.microsoft.com/office/drawing/2014/main" xmlns="" id="{A5776DCC-0386-D2F6-90F6-370C14F15398}"/>
              </a:ext>
            </a:extLst>
          </p:cNvPr>
          <p:cNvPicPr>
            <a:picLocks noChangeAspect="1"/>
          </p:cNvPicPr>
          <p:nvPr/>
        </p:nvPicPr>
        <p:blipFill>
          <a:blip r:embed="rId4"/>
          <a:stretch>
            <a:fillRect/>
          </a:stretch>
        </p:blipFill>
        <p:spPr>
          <a:xfrm>
            <a:off x="4055952" y="2720340"/>
            <a:ext cx="4376791" cy="2750820"/>
          </a:xfrm>
          <a:prstGeom prst="rect">
            <a:avLst/>
          </a:prstGeom>
        </p:spPr>
      </p:pic>
      <p:pic>
        <p:nvPicPr>
          <p:cNvPr id="11" name="Picture 10">
            <a:extLst>
              <a:ext uri="{FF2B5EF4-FFF2-40B4-BE49-F238E27FC236}">
                <a16:creationId xmlns:a16="http://schemas.microsoft.com/office/drawing/2014/main" xmlns="" id="{40D8F473-C626-48FB-3B76-53E2B8452833}"/>
              </a:ext>
            </a:extLst>
          </p:cNvPr>
          <p:cNvPicPr>
            <a:picLocks noChangeAspect="1"/>
          </p:cNvPicPr>
          <p:nvPr/>
        </p:nvPicPr>
        <p:blipFill>
          <a:blip r:embed="rId5"/>
          <a:stretch>
            <a:fillRect/>
          </a:stretch>
        </p:blipFill>
        <p:spPr>
          <a:xfrm>
            <a:off x="8434775" y="2712720"/>
            <a:ext cx="2614226" cy="2758439"/>
          </a:xfrm>
          <a:prstGeom prst="rect">
            <a:avLst/>
          </a:prstGeom>
        </p:spPr>
      </p:pic>
    </p:spTree>
    <p:extLst>
      <p:ext uri="{BB962C8B-B14F-4D97-AF65-F5344CB8AC3E}">
        <p14:creationId xmlns:p14="http://schemas.microsoft.com/office/powerpoint/2010/main" xmlns="" val="2081340176"/>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621D402-6CCB-1F22-5746-706C7EABE833}"/>
              </a:ext>
            </a:extLst>
          </p:cNvPr>
          <p:cNvPicPr>
            <a:picLocks noChangeAspect="1"/>
          </p:cNvPicPr>
          <p:nvPr/>
        </p:nvPicPr>
        <p:blipFill>
          <a:blip r:embed="rId2"/>
          <a:stretch>
            <a:fillRect/>
          </a:stretch>
        </p:blipFill>
        <p:spPr>
          <a:xfrm>
            <a:off x="670560" y="1036320"/>
            <a:ext cx="10607040" cy="5364480"/>
          </a:xfrm>
          <a:prstGeom prst="rect">
            <a:avLst/>
          </a:prstGeom>
        </p:spPr>
      </p:pic>
    </p:spTree>
    <p:extLst>
      <p:ext uri="{BB962C8B-B14F-4D97-AF65-F5344CB8AC3E}">
        <p14:creationId xmlns:p14="http://schemas.microsoft.com/office/powerpoint/2010/main" xmlns="" val="1683927062"/>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7D97C2C-ECBB-293B-5329-1ABC85734CD2}"/>
              </a:ext>
            </a:extLst>
          </p:cNvPr>
          <p:cNvPicPr>
            <a:picLocks noChangeAspect="1"/>
          </p:cNvPicPr>
          <p:nvPr/>
        </p:nvPicPr>
        <p:blipFill>
          <a:blip r:embed="rId2"/>
          <a:stretch>
            <a:fillRect/>
          </a:stretch>
        </p:blipFill>
        <p:spPr>
          <a:xfrm>
            <a:off x="563880" y="960120"/>
            <a:ext cx="10652760" cy="5303520"/>
          </a:xfrm>
          <a:prstGeom prst="rect">
            <a:avLst/>
          </a:prstGeom>
        </p:spPr>
      </p:pic>
      <p:pic>
        <p:nvPicPr>
          <p:cNvPr id="7" name="Picture 6">
            <a:extLst>
              <a:ext uri="{FF2B5EF4-FFF2-40B4-BE49-F238E27FC236}">
                <a16:creationId xmlns:a16="http://schemas.microsoft.com/office/drawing/2014/main" xmlns="" id="{37843CB6-6760-17CF-DE2C-C0654C7417E9}"/>
              </a:ext>
            </a:extLst>
          </p:cNvPr>
          <p:cNvPicPr>
            <a:picLocks noChangeAspect="1"/>
          </p:cNvPicPr>
          <p:nvPr/>
        </p:nvPicPr>
        <p:blipFill>
          <a:blip r:embed="rId3"/>
          <a:stretch>
            <a:fillRect/>
          </a:stretch>
        </p:blipFill>
        <p:spPr>
          <a:xfrm>
            <a:off x="7523457" y="1145731"/>
            <a:ext cx="4583575" cy="682906"/>
          </a:xfrm>
          <a:prstGeom prst="rect">
            <a:avLst/>
          </a:prstGeom>
        </p:spPr>
      </p:pic>
    </p:spTree>
    <p:extLst>
      <p:ext uri="{BB962C8B-B14F-4D97-AF65-F5344CB8AC3E}">
        <p14:creationId xmlns:p14="http://schemas.microsoft.com/office/powerpoint/2010/main" xmlns="" val="2481360088"/>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03F23817-C154-F5D7-0DEE-690D6F5D1975}"/>
              </a:ext>
            </a:extLst>
          </p:cNvPr>
          <p:cNvPicPr>
            <a:picLocks noChangeAspect="1"/>
          </p:cNvPicPr>
          <p:nvPr/>
        </p:nvPicPr>
        <p:blipFill>
          <a:blip r:embed="rId2"/>
          <a:stretch>
            <a:fillRect/>
          </a:stretch>
        </p:blipFill>
        <p:spPr>
          <a:xfrm>
            <a:off x="3808876" y="652592"/>
            <a:ext cx="4220378" cy="1173126"/>
          </a:xfrm>
          <a:prstGeom prst="rect">
            <a:avLst/>
          </a:prstGeom>
        </p:spPr>
      </p:pic>
      <p:pic>
        <p:nvPicPr>
          <p:cNvPr id="5" name="Picture 4">
            <a:extLst>
              <a:ext uri="{FF2B5EF4-FFF2-40B4-BE49-F238E27FC236}">
                <a16:creationId xmlns:a16="http://schemas.microsoft.com/office/drawing/2014/main" xmlns="" id="{0F6E034B-6EA9-2D01-9437-43BFDAAD38BC}"/>
              </a:ext>
            </a:extLst>
          </p:cNvPr>
          <p:cNvPicPr>
            <a:picLocks noChangeAspect="1"/>
          </p:cNvPicPr>
          <p:nvPr/>
        </p:nvPicPr>
        <p:blipFill>
          <a:blip r:embed="rId3"/>
          <a:stretch>
            <a:fillRect/>
          </a:stretch>
        </p:blipFill>
        <p:spPr>
          <a:xfrm>
            <a:off x="222256" y="1794906"/>
            <a:ext cx="11009624" cy="3208609"/>
          </a:xfrm>
          <a:prstGeom prst="rect">
            <a:avLst/>
          </a:prstGeom>
        </p:spPr>
      </p:pic>
    </p:spTree>
    <p:extLst>
      <p:ext uri="{BB962C8B-B14F-4D97-AF65-F5344CB8AC3E}">
        <p14:creationId xmlns:p14="http://schemas.microsoft.com/office/powerpoint/2010/main" xmlns="" val="865254726"/>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125A9042-6944-9728-891D-572D3EF53728}"/>
              </a:ext>
            </a:extLst>
          </p:cNvPr>
          <p:cNvPicPr>
            <a:picLocks noChangeAspect="1"/>
          </p:cNvPicPr>
          <p:nvPr/>
        </p:nvPicPr>
        <p:blipFill>
          <a:blip r:embed="rId2"/>
          <a:stretch>
            <a:fillRect/>
          </a:stretch>
        </p:blipFill>
        <p:spPr>
          <a:xfrm>
            <a:off x="304800" y="1243173"/>
            <a:ext cx="11704320" cy="3790891"/>
          </a:xfrm>
          <a:prstGeom prst="rect">
            <a:avLst/>
          </a:prstGeom>
        </p:spPr>
      </p:pic>
    </p:spTree>
    <p:extLst>
      <p:ext uri="{BB962C8B-B14F-4D97-AF65-F5344CB8AC3E}">
        <p14:creationId xmlns:p14="http://schemas.microsoft.com/office/powerpoint/2010/main" xmlns="" val="311290496"/>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D6A5D32-819E-6F3A-9128-BE1576E6FC3A}"/>
              </a:ext>
            </a:extLst>
          </p:cNvPr>
          <p:cNvPicPr>
            <a:picLocks noChangeAspect="1"/>
          </p:cNvPicPr>
          <p:nvPr/>
        </p:nvPicPr>
        <p:blipFill>
          <a:blip r:embed="rId2"/>
          <a:stretch>
            <a:fillRect/>
          </a:stretch>
        </p:blipFill>
        <p:spPr>
          <a:xfrm>
            <a:off x="533400" y="1160227"/>
            <a:ext cx="11231880" cy="4537545"/>
          </a:xfrm>
          <a:prstGeom prst="rect">
            <a:avLst/>
          </a:prstGeom>
        </p:spPr>
      </p:pic>
    </p:spTree>
    <p:extLst>
      <p:ext uri="{BB962C8B-B14F-4D97-AF65-F5344CB8AC3E}">
        <p14:creationId xmlns:p14="http://schemas.microsoft.com/office/powerpoint/2010/main" xmlns="" val="2954826904"/>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138545" y="1422400"/>
                <a:ext cx="11924146" cy="5246255"/>
              </a:xfrm>
            </p:spPr>
            <p:txBody>
              <a:bodyPr/>
              <a:lstStyle/>
              <a:p>
                <a:pPr marL="0" lvl="0" indent="0">
                  <a:buNone/>
                </a:pPr>
                <a:r>
                  <a:rPr lang="en-US" dirty="0"/>
                  <a:t>4) 10000+10%, 11000-10%, 9900+10%, 10890-10%, 9801?</a:t>
                </a:r>
              </a:p>
              <a:p>
                <a:pPr marL="0" indent="0">
                  <a:buNone/>
                </a:pPr>
                <a:r>
                  <a:rPr lang="en-US" dirty="0"/>
                  <a:t>Sol) Clearly alternatively we add and subtract 10% of a term to obtain the next term of the series.</a:t>
                </a:r>
              </a:p>
              <a:p>
                <a:pPr marL="0" indent="0">
                  <a:buNone/>
                </a:pPr>
                <a:r>
                  <a:rPr lang="en-US" dirty="0"/>
                  <a:t>Thus,  10K+(10%of 10K)=11000, 11000-(10% of 11000)=9900, 9900+(10% of 9900)= 10890, 10890-(10% of 10890)= 9801.</a:t>
                </a:r>
              </a:p>
              <a:p>
                <a:pPr marL="0" indent="0">
                  <a:buNone/>
                </a:pPr>
                <a:r>
                  <a:rPr lang="en-US" dirty="0"/>
                  <a:t>so, the missing term is 9801+(10% of 9801)= 9801+980=10781.</a:t>
                </a:r>
              </a:p>
              <a:p>
                <a:pPr marL="0" indent="0">
                  <a:buNone/>
                </a:pPr>
                <a:endParaRPr lang="en-US" dirty="0"/>
              </a:p>
              <a:p>
                <a:pPr marL="0" lvl="0" indent="0">
                  <a:buNone/>
                </a:pPr>
                <a:r>
                  <a:rPr lang="en-US" dirty="0"/>
                  <a:t>5) 0, 6, 24, 60, 120, 210?</a:t>
                </a:r>
              </a:p>
              <a:p>
                <a:pPr marL="0" indent="0">
                  <a:buNone/>
                </a:pPr>
                <a:r>
                  <a:rPr lang="en-US" dirty="0"/>
                  <a:t>Sol) Clearly the given series is</a:t>
                </a:r>
              </a:p>
              <a:p>
                <a:pPr marL="0" indent="0">
                  <a:buNone/>
                </a:pPr>
                <a14:m>
                  <m:oMathPara xmlns:m="http://schemas.openxmlformats.org/officeDocument/2006/math">
                    <m:oMathParaPr>
                      <m:jc m:val="left"/>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1</m:t>
                          </m:r>
                        </m:e>
                        <m:sup>
                          <m:r>
                            <a:rPr lang="en-US" i="1">
                              <a:latin typeface="Cambria Math" panose="02040503050406030204" pitchFamily="18" charset="0"/>
                            </a:rPr>
                            <m:t>3</m:t>
                          </m:r>
                        </m:sup>
                      </m:sSup>
                      <m:r>
                        <a:rPr lang="en-US" i="1">
                          <a:latin typeface="Cambria Math" panose="02040503050406030204" pitchFamily="18" charset="0"/>
                        </a:rPr>
                        <m:t>−1, </m:t>
                      </m:r>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3</m:t>
                          </m:r>
                        </m:sup>
                      </m:sSup>
                      <m:r>
                        <a:rPr lang="en-US" i="1">
                          <a:latin typeface="Cambria Math" panose="02040503050406030204" pitchFamily="18" charset="0"/>
                        </a:rPr>
                        <m:t>−2,</m:t>
                      </m:r>
                      <m:sSup>
                        <m:sSupPr>
                          <m:ctrlPr>
                            <a:rPr lang="en-US" i="1">
                              <a:latin typeface="Cambria Math" panose="02040503050406030204" pitchFamily="18" charset="0"/>
                            </a:rPr>
                          </m:ctrlPr>
                        </m:sSupPr>
                        <m:e>
                          <m:r>
                            <a:rPr lang="en-US" i="1">
                              <a:latin typeface="Cambria Math" panose="02040503050406030204" pitchFamily="18" charset="0"/>
                            </a:rPr>
                            <m:t>3</m:t>
                          </m:r>
                        </m:e>
                        <m:sup>
                          <m:r>
                            <a:rPr lang="en-US" i="1">
                              <a:latin typeface="Cambria Math" panose="02040503050406030204" pitchFamily="18" charset="0"/>
                            </a:rPr>
                            <m:t>3</m:t>
                          </m:r>
                        </m:sup>
                      </m:sSup>
                      <m:r>
                        <a:rPr lang="en-US" i="1">
                          <a:latin typeface="Cambria Math" panose="02040503050406030204" pitchFamily="18" charset="0"/>
                        </a:rPr>
                        <m:t>−3,</m:t>
                      </m:r>
                      <m:sSup>
                        <m:sSupPr>
                          <m:ctrlPr>
                            <a:rPr lang="en-US" i="1">
                              <a:latin typeface="Cambria Math" panose="02040503050406030204" pitchFamily="18" charset="0"/>
                            </a:rPr>
                          </m:ctrlPr>
                        </m:sSupPr>
                        <m:e>
                          <m:r>
                            <a:rPr lang="en-US" i="1">
                              <a:latin typeface="Cambria Math" panose="02040503050406030204" pitchFamily="18" charset="0"/>
                            </a:rPr>
                            <m:t>4</m:t>
                          </m:r>
                        </m:e>
                        <m:sup>
                          <m:r>
                            <a:rPr lang="en-US" i="1">
                              <a:latin typeface="Cambria Math" panose="02040503050406030204" pitchFamily="18" charset="0"/>
                            </a:rPr>
                            <m:t>3</m:t>
                          </m:r>
                        </m:sup>
                      </m:sSup>
                      <m:r>
                        <a:rPr lang="en-US" i="1">
                          <a:latin typeface="Cambria Math" panose="02040503050406030204" pitchFamily="18" charset="0"/>
                        </a:rPr>
                        <m:t>−4,</m:t>
                      </m:r>
                      <m:sSup>
                        <m:sSupPr>
                          <m:ctrlPr>
                            <a:rPr lang="en-US" i="1">
                              <a:latin typeface="Cambria Math" panose="02040503050406030204" pitchFamily="18" charset="0"/>
                            </a:rPr>
                          </m:ctrlPr>
                        </m:sSupPr>
                        <m:e>
                          <m:r>
                            <a:rPr lang="en-US" i="1">
                              <a:latin typeface="Cambria Math" panose="02040503050406030204" pitchFamily="18" charset="0"/>
                            </a:rPr>
                            <m:t>5</m:t>
                          </m:r>
                        </m:e>
                        <m:sup>
                          <m:r>
                            <a:rPr lang="en-US" i="1">
                              <a:latin typeface="Cambria Math" panose="02040503050406030204" pitchFamily="18" charset="0"/>
                            </a:rPr>
                            <m:t>3</m:t>
                          </m:r>
                        </m:sup>
                      </m:sSup>
                      <m:r>
                        <a:rPr lang="en-US" i="1">
                          <a:latin typeface="Cambria Math" panose="02040503050406030204" pitchFamily="18" charset="0"/>
                        </a:rPr>
                        <m:t>−5</m:t>
                      </m:r>
                      <m:sSup>
                        <m:sSupPr>
                          <m:ctrlPr>
                            <a:rPr lang="en-US" i="1">
                              <a:latin typeface="Cambria Math" panose="02040503050406030204" pitchFamily="18" charset="0"/>
                            </a:rPr>
                          </m:ctrlPr>
                        </m:sSupPr>
                        <m:e>
                          <m:r>
                            <a:rPr lang="en-US" i="1">
                              <a:latin typeface="Cambria Math" panose="02040503050406030204" pitchFamily="18" charset="0"/>
                            </a:rPr>
                            <m:t>, 6</m:t>
                          </m:r>
                        </m:e>
                        <m:sup>
                          <m:r>
                            <a:rPr lang="en-US" i="1">
                              <a:latin typeface="Cambria Math" panose="02040503050406030204" pitchFamily="18" charset="0"/>
                            </a:rPr>
                            <m:t>3</m:t>
                          </m:r>
                        </m:sup>
                      </m:sSup>
                      <m:r>
                        <a:rPr lang="en-US" i="1">
                          <a:latin typeface="Cambria Math" panose="02040503050406030204" pitchFamily="18" charset="0"/>
                        </a:rPr>
                        <m:t>−6,…..</m:t>
                      </m:r>
                    </m:oMath>
                  </m:oMathPara>
                </a14:m>
                <a:endParaRPr lang="en-US" dirty="0"/>
              </a:p>
              <a:p>
                <a:pPr marL="0" indent="0">
                  <a:buNone/>
                </a:pPr>
                <a:r>
                  <a:rPr lang="en-US" dirty="0"/>
                  <a:t>Missing term =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7</m:t>
                        </m:r>
                      </m:e>
                      <m:sup>
                        <m:r>
                          <a:rPr lang="en-US" i="1">
                            <a:latin typeface="Cambria Math" panose="02040503050406030204" pitchFamily="18" charset="0"/>
                          </a:rPr>
                          <m:t>3</m:t>
                        </m:r>
                      </m:sup>
                    </m:sSup>
                    <m:r>
                      <a:rPr lang="en-US" i="1">
                        <a:latin typeface="Cambria Math" panose="02040503050406030204" pitchFamily="18" charset="0"/>
                      </a:rPr>
                      <m:t>−7=343−7=336</m:t>
                    </m:r>
                  </m:oMath>
                </a14:m>
                <a:endParaRPr lang="en-US" dirty="0"/>
              </a:p>
              <a:p>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38545" y="1422400"/>
                <a:ext cx="11924146" cy="5246255"/>
              </a:xfrm>
              <a:blipFill>
                <a:blip r:embed="rId2"/>
                <a:stretch>
                  <a:fillRect l="-665" t="-1394" r="-716"/>
                </a:stretch>
              </a:blipFill>
            </p:spPr>
            <p:txBody>
              <a:bodyPr/>
              <a:lstStyle/>
              <a:p>
                <a:r>
                  <a:rPr lang="en-US">
                    <a:noFill/>
                  </a:rPr>
                  <a:t> </a:t>
                </a:r>
              </a:p>
            </p:txBody>
          </p:sp>
        </mc:Fallback>
      </mc:AlternateContent>
    </p:spTree>
    <p:extLst>
      <p:ext uri="{BB962C8B-B14F-4D97-AF65-F5344CB8AC3E}">
        <p14:creationId xmlns:p14="http://schemas.microsoft.com/office/powerpoint/2010/main" xmlns="" val="313515162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p:cTn id="25"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28" dur="1000"/>
                                        <p:tgtEl>
                                          <p:spTgt spid="3">
                                            <p:txEl>
                                              <p:pRg st="1" end="1"/>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p:cTn id="31"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2" end="2"/>
                                            </p:txEl>
                                          </p:spTgt>
                                        </p:tgtEl>
                                      </p:cBhvr>
                                    </p:animEffect>
                                  </p:childTnLst>
                                </p:cTn>
                              </p:par>
                              <p:par>
                                <p:cTn id="35" presetID="31" presetClass="entr" presetSubtype="0" fill="hold" nodeType="with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p:cTn id="37"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8"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39"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40" dur="1000"/>
                                        <p:tgtEl>
                                          <p:spTgt spid="3">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6" presetClass="entr" presetSubtype="0" fill="hold" nodeType="click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animEffect transition="in" filter="wipe(down)">
                                      <p:cBhvr>
                                        <p:cTn id="45" dur="580">
                                          <p:stCondLst>
                                            <p:cond delay="0"/>
                                          </p:stCondLst>
                                        </p:cTn>
                                        <p:tgtEl>
                                          <p:spTgt spid="3">
                                            <p:txEl>
                                              <p:pRg st="5" end="5"/>
                                            </p:txEl>
                                          </p:spTgt>
                                        </p:tgtEl>
                                      </p:cBhvr>
                                    </p:animEffect>
                                    <p:anim calcmode="lin" valueType="num">
                                      <p:cBhvr>
                                        <p:cTn id="46"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51" dur="26">
                                          <p:stCondLst>
                                            <p:cond delay="650"/>
                                          </p:stCondLst>
                                        </p:cTn>
                                        <p:tgtEl>
                                          <p:spTgt spid="3">
                                            <p:txEl>
                                              <p:pRg st="5" end="5"/>
                                            </p:txEl>
                                          </p:spTgt>
                                        </p:tgtEl>
                                      </p:cBhvr>
                                      <p:to x="100000" y="60000"/>
                                    </p:animScale>
                                    <p:animScale>
                                      <p:cBhvr>
                                        <p:cTn id="52" dur="166" decel="50000">
                                          <p:stCondLst>
                                            <p:cond delay="676"/>
                                          </p:stCondLst>
                                        </p:cTn>
                                        <p:tgtEl>
                                          <p:spTgt spid="3">
                                            <p:txEl>
                                              <p:pRg st="5" end="5"/>
                                            </p:txEl>
                                          </p:spTgt>
                                        </p:tgtEl>
                                      </p:cBhvr>
                                      <p:to x="100000" y="100000"/>
                                    </p:animScale>
                                    <p:animScale>
                                      <p:cBhvr>
                                        <p:cTn id="53" dur="26">
                                          <p:stCondLst>
                                            <p:cond delay="1312"/>
                                          </p:stCondLst>
                                        </p:cTn>
                                        <p:tgtEl>
                                          <p:spTgt spid="3">
                                            <p:txEl>
                                              <p:pRg st="5" end="5"/>
                                            </p:txEl>
                                          </p:spTgt>
                                        </p:tgtEl>
                                      </p:cBhvr>
                                      <p:to x="100000" y="80000"/>
                                    </p:animScale>
                                    <p:animScale>
                                      <p:cBhvr>
                                        <p:cTn id="54" dur="166" decel="50000">
                                          <p:stCondLst>
                                            <p:cond delay="1338"/>
                                          </p:stCondLst>
                                        </p:cTn>
                                        <p:tgtEl>
                                          <p:spTgt spid="3">
                                            <p:txEl>
                                              <p:pRg st="5" end="5"/>
                                            </p:txEl>
                                          </p:spTgt>
                                        </p:tgtEl>
                                      </p:cBhvr>
                                      <p:to x="100000" y="100000"/>
                                    </p:animScale>
                                    <p:animScale>
                                      <p:cBhvr>
                                        <p:cTn id="55" dur="26">
                                          <p:stCondLst>
                                            <p:cond delay="1642"/>
                                          </p:stCondLst>
                                        </p:cTn>
                                        <p:tgtEl>
                                          <p:spTgt spid="3">
                                            <p:txEl>
                                              <p:pRg st="5" end="5"/>
                                            </p:txEl>
                                          </p:spTgt>
                                        </p:tgtEl>
                                      </p:cBhvr>
                                      <p:to x="100000" y="90000"/>
                                    </p:animScale>
                                    <p:animScale>
                                      <p:cBhvr>
                                        <p:cTn id="56" dur="166" decel="50000">
                                          <p:stCondLst>
                                            <p:cond delay="1668"/>
                                          </p:stCondLst>
                                        </p:cTn>
                                        <p:tgtEl>
                                          <p:spTgt spid="3">
                                            <p:txEl>
                                              <p:pRg st="5" end="5"/>
                                            </p:txEl>
                                          </p:spTgt>
                                        </p:tgtEl>
                                      </p:cBhvr>
                                      <p:to x="100000" y="100000"/>
                                    </p:animScale>
                                    <p:animScale>
                                      <p:cBhvr>
                                        <p:cTn id="57" dur="26">
                                          <p:stCondLst>
                                            <p:cond delay="1808"/>
                                          </p:stCondLst>
                                        </p:cTn>
                                        <p:tgtEl>
                                          <p:spTgt spid="3">
                                            <p:txEl>
                                              <p:pRg st="5" end="5"/>
                                            </p:txEl>
                                          </p:spTgt>
                                        </p:tgtEl>
                                      </p:cBhvr>
                                      <p:to x="100000" y="95000"/>
                                    </p:animScale>
                                    <p:animScale>
                                      <p:cBhvr>
                                        <p:cTn id="58" dur="166" decel="50000">
                                          <p:stCondLst>
                                            <p:cond delay="1834"/>
                                          </p:stCondLst>
                                        </p:cTn>
                                        <p:tgtEl>
                                          <p:spTgt spid="3">
                                            <p:txEl>
                                              <p:pRg st="5" end="5"/>
                                            </p:txEl>
                                          </p:spTgt>
                                        </p:tgtEl>
                                      </p:cBhvr>
                                      <p:to x="100000" y="100000"/>
                                    </p:animScale>
                                  </p:childTnLst>
                                </p:cTn>
                              </p:par>
                            </p:childTnLst>
                          </p:cTn>
                        </p:par>
                      </p:childTnLst>
                    </p:cTn>
                  </p:par>
                  <p:par>
                    <p:cTn id="59" fill="hold">
                      <p:stCondLst>
                        <p:cond delay="indefinite"/>
                      </p:stCondLst>
                      <p:childTnLst>
                        <p:par>
                          <p:cTn id="60" fill="hold">
                            <p:stCondLst>
                              <p:cond delay="0"/>
                            </p:stCondLst>
                            <p:childTnLst>
                              <p:par>
                                <p:cTn id="61" presetID="21" presetClass="entr" presetSubtype="1" fill="hold" nodeType="clickEffect">
                                  <p:stCondLst>
                                    <p:cond delay="0"/>
                                  </p:stCondLst>
                                  <p:childTnLst>
                                    <p:set>
                                      <p:cBhvr>
                                        <p:cTn id="62" dur="1" fill="hold">
                                          <p:stCondLst>
                                            <p:cond delay="0"/>
                                          </p:stCondLst>
                                        </p:cTn>
                                        <p:tgtEl>
                                          <p:spTgt spid="3">
                                            <p:txEl>
                                              <p:pRg st="6" end="6"/>
                                            </p:txEl>
                                          </p:spTgt>
                                        </p:tgtEl>
                                        <p:attrNameLst>
                                          <p:attrName>style.visibility</p:attrName>
                                        </p:attrNameLst>
                                      </p:cBhvr>
                                      <p:to>
                                        <p:strVal val="visible"/>
                                      </p:to>
                                    </p:set>
                                    <p:animEffect transition="in" filter="wheel(1)">
                                      <p:cBhvr>
                                        <p:cTn id="63" dur="2000"/>
                                        <p:tgtEl>
                                          <p:spTgt spid="3">
                                            <p:txEl>
                                              <p:pRg st="6" end="6"/>
                                            </p:txEl>
                                          </p:spTgt>
                                        </p:tgtEl>
                                      </p:cBhvr>
                                    </p:animEffect>
                                  </p:childTnLst>
                                </p:cTn>
                              </p:par>
                              <p:par>
                                <p:cTn id="64" presetID="21" presetClass="entr" presetSubtype="1" fill="hold" nodeType="withEffect">
                                  <p:stCondLst>
                                    <p:cond delay="0"/>
                                  </p:stCondLst>
                                  <p:childTnLst>
                                    <p:set>
                                      <p:cBhvr>
                                        <p:cTn id="65" dur="1" fill="hold">
                                          <p:stCondLst>
                                            <p:cond delay="0"/>
                                          </p:stCondLst>
                                        </p:cTn>
                                        <p:tgtEl>
                                          <p:spTgt spid="3">
                                            <p:txEl>
                                              <p:pRg st="7" end="7"/>
                                            </p:txEl>
                                          </p:spTgt>
                                        </p:tgtEl>
                                        <p:attrNameLst>
                                          <p:attrName>style.visibility</p:attrName>
                                        </p:attrNameLst>
                                      </p:cBhvr>
                                      <p:to>
                                        <p:strVal val="visible"/>
                                      </p:to>
                                    </p:set>
                                    <p:animEffect transition="in" filter="wheel(1)">
                                      <p:cBhvr>
                                        <p:cTn id="66" dur="2000"/>
                                        <p:tgtEl>
                                          <p:spTgt spid="3">
                                            <p:txEl>
                                              <p:pRg st="7" end="7"/>
                                            </p:txEl>
                                          </p:spTgt>
                                        </p:tgtEl>
                                      </p:cBhvr>
                                    </p:animEffect>
                                  </p:childTnLst>
                                </p:cTn>
                              </p:par>
                              <p:par>
                                <p:cTn id="67" presetID="21" presetClass="entr" presetSubtype="1" fill="hold" nodeType="withEffect">
                                  <p:stCondLst>
                                    <p:cond delay="0"/>
                                  </p:stCondLst>
                                  <p:childTnLst>
                                    <p:set>
                                      <p:cBhvr>
                                        <p:cTn id="68" dur="1" fill="hold">
                                          <p:stCondLst>
                                            <p:cond delay="0"/>
                                          </p:stCondLst>
                                        </p:cTn>
                                        <p:tgtEl>
                                          <p:spTgt spid="3">
                                            <p:txEl>
                                              <p:pRg st="8" end="8"/>
                                            </p:txEl>
                                          </p:spTgt>
                                        </p:tgtEl>
                                        <p:attrNameLst>
                                          <p:attrName>style.visibility</p:attrName>
                                        </p:attrNameLst>
                                      </p:cBhvr>
                                      <p:to>
                                        <p:strVal val="visible"/>
                                      </p:to>
                                    </p:set>
                                    <p:animEffect transition="in" filter="wheel(1)">
                                      <p:cBhvr>
                                        <p:cTn id="69" dur="2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4D543F6-8A4F-5B56-A64B-5D40642E4AD1}"/>
              </a:ext>
            </a:extLst>
          </p:cNvPr>
          <p:cNvPicPr>
            <a:picLocks noChangeAspect="1"/>
          </p:cNvPicPr>
          <p:nvPr/>
        </p:nvPicPr>
        <p:blipFill>
          <a:blip r:embed="rId2"/>
          <a:stretch>
            <a:fillRect/>
          </a:stretch>
        </p:blipFill>
        <p:spPr>
          <a:xfrm>
            <a:off x="304800" y="873303"/>
            <a:ext cx="11037870" cy="4097871"/>
          </a:xfrm>
          <a:prstGeom prst="rect">
            <a:avLst/>
          </a:prstGeom>
        </p:spPr>
      </p:pic>
    </p:spTree>
    <p:extLst>
      <p:ext uri="{BB962C8B-B14F-4D97-AF65-F5344CB8AC3E}">
        <p14:creationId xmlns:p14="http://schemas.microsoft.com/office/powerpoint/2010/main" xmlns="" val="4062657740"/>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B355A51-ADD7-63C7-DEF9-0B0E99BFBA79}"/>
              </a:ext>
            </a:extLst>
          </p:cNvPr>
          <p:cNvPicPr>
            <a:picLocks noChangeAspect="1"/>
          </p:cNvPicPr>
          <p:nvPr/>
        </p:nvPicPr>
        <p:blipFill>
          <a:blip r:embed="rId2"/>
          <a:stretch>
            <a:fillRect/>
          </a:stretch>
        </p:blipFill>
        <p:spPr>
          <a:xfrm>
            <a:off x="411480" y="616449"/>
            <a:ext cx="11292840" cy="5118393"/>
          </a:xfrm>
          <a:prstGeom prst="rect">
            <a:avLst/>
          </a:prstGeom>
        </p:spPr>
      </p:pic>
    </p:spTree>
    <p:extLst>
      <p:ext uri="{BB962C8B-B14F-4D97-AF65-F5344CB8AC3E}">
        <p14:creationId xmlns:p14="http://schemas.microsoft.com/office/powerpoint/2010/main" xmlns="" val="2102870862"/>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79DB1BE-8D7F-22F8-E527-243EEC4F74A4}"/>
              </a:ext>
            </a:extLst>
          </p:cNvPr>
          <p:cNvPicPr>
            <a:picLocks noChangeAspect="1"/>
          </p:cNvPicPr>
          <p:nvPr/>
        </p:nvPicPr>
        <p:blipFill>
          <a:blip r:embed="rId2"/>
          <a:stretch>
            <a:fillRect/>
          </a:stretch>
        </p:blipFill>
        <p:spPr>
          <a:xfrm>
            <a:off x="335190" y="362944"/>
            <a:ext cx="5760810" cy="1400473"/>
          </a:xfrm>
          <a:prstGeom prst="rect">
            <a:avLst/>
          </a:prstGeom>
        </p:spPr>
      </p:pic>
      <p:pic>
        <p:nvPicPr>
          <p:cNvPr id="5" name="Picture 4">
            <a:extLst>
              <a:ext uri="{FF2B5EF4-FFF2-40B4-BE49-F238E27FC236}">
                <a16:creationId xmlns:a16="http://schemas.microsoft.com/office/drawing/2014/main" xmlns="" id="{01650439-3B31-B96B-91C6-E6692BE9354A}"/>
              </a:ext>
            </a:extLst>
          </p:cNvPr>
          <p:cNvPicPr>
            <a:picLocks noChangeAspect="1"/>
          </p:cNvPicPr>
          <p:nvPr/>
        </p:nvPicPr>
        <p:blipFill>
          <a:blip r:embed="rId3"/>
          <a:stretch>
            <a:fillRect/>
          </a:stretch>
        </p:blipFill>
        <p:spPr>
          <a:xfrm>
            <a:off x="582203" y="2031981"/>
            <a:ext cx="4236377" cy="1571679"/>
          </a:xfrm>
          <a:prstGeom prst="rect">
            <a:avLst/>
          </a:prstGeom>
        </p:spPr>
      </p:pic>
      <p:pic>
        <p:nvPicPr>
          <p:cNvPr id="7" name="Picture 6">
            <a:extLst>
              <a:ext uri="{FF2B5EF4-FFF2-40B4-BE49-F238E27FC236}">
                <a16:creationId xmlns:a16="http://schemas.microsoft.com/office/drawing/2014/main" xmlns="" id="{401C5743-691C-3AB7-CAA7-12F4394DC287}"/>
              </a:ext>
            </a:extLst>
          </p:cNvPr>
          <p:cNvPicPr>
            <a:picLocks noChangeAspect="1"/>
          </p:cNvPicPr>
          <p:nvPr/>
        </p:nvPicPr>
        <p:blipFill>
          <a:blip r:embed="rId4"/>
          <a:stretch>
            <a:fillRect/>
          </a:stretch>
        </p:blipFill>
        <p:spPr>
          <a:xfrm>
            <a:off x="4685015" y="1918564"/>
            <a:ext cx="3348143" cy="1824407"/>
          </a:xfrm>
          <a:prstGeom prst="rect">
            <a:avLst/>
          </a:prstGeom>
        </p:spPr>
      </p:pic>
      <p:pic>
        <p:nvPicPr>
          <p:cNvPr id="9" name="Picture 8">
            <a:extLst>
              <a:ext uri="{FF2B5EF4-FFF2-40B4-BE49-F238E27FC236}">
                <a16:creationId xmlns:a16="http://schemas.microsoft.com/office/drawing/2014/main" xmlns="" id="{3376DAA5-F989-68FE-D5C5-3A15B47CC7AF}"/>
              </a:ext>
            </a:extLst>
          </p:cNvPr>
          <p:cNvPicPr>
            <a:picLocks noChangeAspect="1"/>
          </p:cNvPicPr>
          <p:nvPr/>
        </p:nvPicPr>
        <p:blipFill>
          <a:blip r:embed="rId5"/>
          <a:stretch>
            <a:fillRect/>
          </a:stretch>
        </p:blipFill>
        <p:spPr>
          <a:xfrm>
            <a:off x="8178230" y="1918564"/>
            <a:ext cx="2095928" cy="1875304"/>
          </a:xfrm>
          <a:prstGeom prst="rect">
            <a:avLst/>
          </a:prstGeom>
        </p:spPr>
      </p:pic>
      <p:pic>
        <p:nvPicPr>
          <p:cNvPr id="11" name="Picture 10">
            <a:extLst>
              <a:ext uri="{FF2B5EF4-FFF2-40B4-BE49-F238E27FC236}">
                <a16:creationId xmlns:a16="http://schemas.microsoft.com/office/drawing/2014/main" xmlns="" id="{7295DE2B-0755-77D1-0133-E0D943313CCD}"/>
              </a:ext>
            </a:extLst>
          </p:cNvPr>
          <p:cNvPicPr>
            <a:picLocks noChangeAspect="1"/>
          </p:cNvPicPr>
          <p:nvPr/>
        </p:nvPicPr>
        <p:blipFill>
          <a:blip r:embed="rId6"/>
          <a:stretch>
            <a:fillRect/>
          </a:stretch>
        </p:blipFill>
        <p:spPr>
          <a:xfrm>
            <a:off x="3472664" y="1763418"/>
            <a:ext cx="1067279" cy="445526"/>
          </a:xfrm>
          <a:prstGeom prst="rect">
            <a:avLst/>
          </a:prstGeom>
        </p:spPr>
      </p:pic>
      <p:pic>
        <p:nvPicPr>
          <p:cNvPr id="13" name="Picture 12">
            <a:extLst>
              <a:ext uri="{FF2B5EF4-FFF2-40B4-BE49-F238E27FC236}">
                <a16:creationId xmlns:a16="http://schemas.microsoft.com/office/drawing/2014/main" xmlns="" id="{6C907ADE-F7DB-ABA6-F2BA-C18E5B508BF4}"/>
              </a:ext>
            </a:extLst>
          </p:cNvPr>
          <p:cNvPicPr>
            <a:picLocks noChangeAspect="1"/>
          </p:cNvPicPr>
          <p:nvPr/>
        </p:nvPicPr>
        <p:blipFill>
          <a:blip r:embed="rId6"/>
          <a:stretch>
            <a:fillRect/>
          </a:stretch>
        </p:blipFill>
        <p:spPr>
          <a:xfrm>
            <a:off x="555895" y="3496182"/>
            <a:ext cx="1361947" cy="441789"/>
          </a:xfrm>
          <a:prstGeom prst="rect">
            <a:avLst/>
          </a:prstGeom>
        </p:spPr>
      </p:pic>
      <p:pic>
        <p:nvPicPr>
          <p:cNvPr id="15" name="Picture 14">
            <a:extLst>
              <a:ext uri="{FF2B5EF4-FFF2-40B4-BE49-F238E27FC236}">
                <a16:creationId xmlns:a16="http://schemas.microsoft.com/office/drawing/2014/main" xmlns="" id="{309A4F55-FDB1-F973-A711-B8E9A1DCFDEF}"/>
              </a:ext>
            </a:extLst>
          </p:cNvPr>
          <p:cNvPicPr>
            <a:picLocks noChangeAspect="1"/>
          </p:cNvPicPr>
          <p:nvPr/>
        </p:nvPicPr>
        <p:blipFill>
          <a:blip r:embed="rId6"/>
          <a:stretch>
            <a:fillRect/>
          </a:stretch>
        </p:blipFill>
        <p:spPr>
          <a:xfrm>
            <a:off x="969193" y="1604635"/>
            <a:ext cx="390419" cy="456875"/>
          </a:xfrm>
          <a:prstGeom prst="rect">
            <a:avLst/>
          </a:prstGeom>
        </p:spPr>
      </p:pic>
    </p:spTree>
    <p:extLst>
      <p:ext uri="{BB962C8B-B14F-4D97-AF65-F5344CB8AC3E}">
        <p14:creationId xmlns:p14="http://schemas.microsoft.com/office/powerpoint/2010/main" xmlns="" val="393689956"/>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97ED7A43-0E52-C5CC-FE57-3B6E609D5B94}"/>
              </a:ext>
            </a:extLst>
          </p:cNvPr>
          <p:cNvPicPr>
            <a:picLocks noChangeAspect="1"/>
          </p:cNvPicPr>
          <p:nvPr/>
        </p:nvPicPr>
        <p:blipFill>
          <a:blip r:embed="rId2"/>
          <a:stretch>
            <a:fillRect/>
          </a:stretch>
        </p:blipFill>
        <p:spPr>
          <a:xfrm>
            <a:off x="807555" y="3088648"/>
            <a:ext cx="2400551" cy="1910072"/>
          </a:xfrm>
          <a:prstGeom prst="rect">
            <a:avLst/>
          </a:prstGeom>
        </p:spPr>
      </p:pic>
      <p:pic>
        <p:nvPicPr>
          <p:cNvPr id="11" name="Picture 10">
            <a:extLst>
              <a:ext uri="{FF2B5EF4-FFF2-40B4-BE49-F238E27FC236}">
                <a16:creationId xmlns:a16="http://schemas.microsoft.com/office/drawing/2014/main" xmlns="" id="{DD8A24CE-52FE-7232-52CD-7613DF98EA47}"/>
              </a:ext>
            </a:extLst>
          </p:cNvPr>
          <p:cNvPicPr>
            <a:picLocks noChangeAspect="1"/>
          </p:cNvPicPr>
          <p:nvPr/>
        </p:nvPicPr>
        <p:blipFill>
          <a:blip r:embed="rId3"/>
          <a:stretch>
            <a:fillRect/>
          </a:stretch>
        </p:blipFill>
        <p:spPr>
          <a:xfrm>
            <a:off x="3238077" y="3036070"/>
            <a:ext cx="2968884" cy="1977890"/>
          </a:xfrm>
          <a:prstGeom prst="rect">
            <a:avLst/>
          </a:prstGeom>
        </p:spPr>
      </p:pic>
      <p:pic>
        <p:nvPicPr>
          <p:cNvPr id="13" name="Picture 12">
            <a:extLst>
              <a:ext uri="{FF2B5EF4-FFF2-40B4-BE49-F238E27FC236}">
                <a16:creationId xmlns:a16="http://schemas.microsoft.com/office/drawing/2014/main" xmlns="" id="{39FC56DA-328D-9C6F-E530-FF411E720DB1}"/>
              </a:ext>
            </a:extLst>
          </p:cNvPr>
          <p:cNvPicPr>
            <a:picLocks noChangeAspect="1"/>
          </p:cNvPicPr>
          <p:nvPr/>
        </p:nvPicPr>
        <p:blipFill>
          <a:blip r:embed="rId4"/>
          <a:stretch>
            <a:fillRect/>
          </a:stretch>
        </p:blipFill>
        <p:spPr>
          <a:xfrm>
            <a:off x="6107274" y="3097030"/>
            <a:ext cx="3677828" cy="1939333"/>
          </a:xfrm>
          <a:prstGeom prst="rect">
            <a:avLst/>
          </a:prstGeom>
        </p:spPr>
      </p:pic>
      <p:pic>
        <p:nvPicPr>
          <p:cNvPr id="2050" name="Picture 2"/>
          <p:cNvPicPr>
            <a:picLocks noChangeAspect="1" noChangeArrowheads="1"/>
          </p:cNvPicPr>
          <p:nvPr/>
        </p:nvPicPr>
        <p:blipFill>
          <a:blip r:embed="rId5"/>
          <a:srcRect/>
          <a:stretch>
            <a:fillRect/>
          </a:stretch>
        </p:blipFill>
        <p:spPr bwMode="auto">
          <a:xfrm>
            <a:off x="804863" y="1102043"/>
            <a:ext cx="8948737" cy="1971675"/>
          </a:xfrm>
          <a:prstGeom prst="rect">
            <a:avLst/>
          </a:prstGeom>
          <a:noFill/>
          <a:ln w="9525">
            <a:noFill/>
            <a:miter lim="800000"/>
            <a:headEnd/>
            <a:tailEnd/>
          </a:ln>
          <a:effectLst/>
        </p:spPr>
      </p:pic>
    </p:spTree>
    <p:extLst>
      <p:ext uri="{BB962C8B-B14F-4D97-AF65-F5344CB8AC3E}">
        <p14:creationId xmlns:p14="http://schemas.microsoft.com/office/powerpoint/2010/main" xmlns="" val="2208484078"/>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615315" y="1085850"/>
            <a:ext cx="6724650" cy="42291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7371398" y="1097280"/>
            <a:ext cx="2447925" cy="4208145"/>
          </a:xfrm>
          <a:prstGeom prst="rect">
            <a:avLst/>
          </a:prstGeom>
          <a:noFill/>
          <a:ln w="9525">
            <a:noFill/>
            <a:miter lim="800000"/>
            <a:headEnd/>
            <a:tailEnd/>
          </a:ln>
          <a:effectLst/>
        </p:spPr>
      </p:pic>
    </p:spTree>
    <p:extLst>
      <p:ext uri="{BB962C8B-B14F-4D97-AF65-F5344CB8AC3E}">
        <p14:creationId xmlns:p14="http://schemas.microsoft.com/office/powerpoint/2010/main" xmlns="" val="3220243869"/>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9E97682-3AA7-634E-CA81-807231BAFC96}"/>
              </a:ext>
            </a:extLst>
          </p:cNvPr>
          <p:cNvPicPr>
            <a:picLocks noChangeAspect="1"/>
          </p:cNvPicPr>
          <p:nvPr/>
        </p:nvPicPr>
        <p:blipFill>
          <a:blip r:embed="rId2"/>
          <a:stretch>
            <a:fillRect/>
          </a:stretch>
        </p:blipFill>
        <p:spPr>
          <a:xfrm>
            <a:off x="0" y="294069"/>
            <a:ext cx="12192000" cy="6269861"/>
          </a:xfrm>
          <a:prstGeom prst="rect">
            <a:avLst/>
          </a:prstGeom>
        </p:spPr>
      </p:pic>
      <p:pic>
        <p:nvPicPr>
          <p:cNvPr id="5" name="Picture 4">
            <a:extLst>
              <a:ext uri="{FF2B5EF4-FFF2-40B4-BE49-F238E27FC236}">
                <a16:creationId xmlns:a16="http://schemas.microsoft.com/office/drawing/2014/main" xmlns="" id="{E666957B-B973-5401-9A0F-ED9076E1E662}"/>
              </a:ext>
            </a:extLst>
          </p:cNvPr>
          <p:cNvPicPr>
            <a:picLocks noChangeAspect="1"/>
          </p:cNvPicPr>
          <p:nvPr/>
        </p:nvPicPr>
        <p:blipFill>
          <a:blip r:embed="rId3"/>
          <a:stretch>
            <a:fillRect/>
          </a:stretch>
        </p:blipFill>
        <p:spPr>
          <a:xfrm>
            <a:off x="4887029" y="-1"/>
            <a:ext cx="6948799" cy="1635011"/>
          </a:xfrm>
          <a:prstGeom prst="rect">
            <a:avLst/>
          </a:prstGeom>
        </p:spPr>
      </p:pic>
    </p:spTree>
    <p:extLst>
      <p:ext uri="{BB962C8B-B14F-4D97-AF65-F5344CB8AC3E}">
        <p14:creationId xmlns:p14="http://schemas.microsoft.com/office/powerpoint/2010/main" xmlns="" val="2229693801"/>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4FA7D05-87C5-745D-7BBA-451663FA3448}"/>
              </a:ext>
            </a:extLst>
          </p:cNvPr>
          <p:cNvPicPr>
            <a:picLocks noChangeAspect="1"/>
          </p:cNvPicPr>
          <p:nvPr/>
        </p:nvPicPr>
        <p:blipFill>
          <a:blip r:embed="rId2"/>
          <a:stretch>
            <a:fillRect/>
          </a:stretch>
        </p:blipFill>
        <p:spPr>
          <a:xfrm>
            <a:off x="381000" y="482714"/>
            <a:ext cx="11536680" cy="3251086"/>
          </a:xfrm>
          <a:prstGeom prst="rect">
            <a:avLst/>
          </a:prstGeom>
        </p:spPr>
      </p:pic>
      <p:pic>
        <p:nvPicPr>
          <p:cNvPr id="4" name="Picture 3">
            <a:extLst>
              <a:ext uri="{FF2B5EF4-FFF2-40B4-BE49-F238E27FC236}">
                <a16:creationId xmlns:a16="http://schemas.microsoft.com/office/drawing/2014/main" xmlns="" id="{67941497-0C16-8FE2-614A-AD2B6E6CE5FA}"/>
              </a:ext>
            </a:extLst>
          </p:cNvPr>
          <p:cNvPicPr>
            <a:picLocks noChangeAspect="1"/>
          </p:cNvPicPr>
          <p:nvPr/>
        </p:nvPicPr>
        <p:blipFill>
          <a:blip r:embed="rId3"/>
          <a:stretch>
            <a:fillRect/>
          </a:stretch>
        </p:blipFill>
        <p:spPr>
          <a:xfrm>
            <a:off x="411480" y="3733800"/>
            <a:ext cx="11506200" cy="3124200"/>
          </a:xfrm>
          <a:prstGeom prst="rect">
            <a:avLst/>
          </a:prstGeom>
        </p:spPr>
      </p:pic>
    </p:spTree>
    <p:extLst>
      <p:ext uri="{BB962C8B-B14F-4D97-AF65-F5344CB8AC3E}">
        <p14:creationId xmlns:p14="http://schemas.microsoft.com/office/powerpoint/2010/main" xmlns="" val="571134963"/>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4824383-6FE8-94C3-59DB-17A250C7EC8D}"/>
              </a:ext>
            </a:extLst>
          </p:cNvPr>
          <p:cNvPicPr>
            <a:picLocks noChangeAspect="1"/>
          </p:cNvPicPr>
          <p:nvPr/>
        </p:nvPicPr>
        <p:blipFill>
          <a:blip r:embed="rId2"/>
          <a:stretch>
            <a:fillRect/>
          </a:stretch>
        </p:blipFill>
        <p:spPr>
          <a:xfrm>
            <a:off x="441960" y="566543"/>
            <a:ext cx="11506200" cy="3438914"/>
          </a:xfrm>
          <a:prstGeom prst="rect">
            <a:avLst/>
          </a:prstGeom>
        </p:spPr>
      </p:pic>
      <p:pic>
        <p:nvPicPr>
          <p:cNvPr id="4" name="Picture 3">
            <a:extLst>
              <a:ext uri="{FF2B5EF4-FFF2-40B4-BE49-F238E27FC236}">
                <a16:creationId xmlns:a16="http://schemas.microsoft.com/office/drawing/2014/main" xmlns="" id="{6ED458DD-8B92-10C3-A59A-3DBC3170EF7B}"/>
              </a:ext>
            </a:extLst>
          </p:cNvPr>
          <p:cNvPicPr>
            <a:picLocks noChangeAspect="1"/>
          </p:cNvPicPr>
          <p:nvPr/>
        </p:nvPicPr>
        <p:blipFill>
          <a:blip r:embed="rId3"/>
          <a:stretch>
            <a:fillRect/>
          </a:stretch>
        </p:blipFill>
        <p:spPr>
          <a:xfrm>
            <a:off x="433398" y="3909083"/>
            <a:ext cx="11514762" cy="2750797"/>
          </a:xfrm>
          <a:prstGeom prst="rect">
            <a:avLst/>
          </a:prstGeom>
        </p:spPr>
      </p:pic>
    </p:spTree>
    <p:extLst>
      <p:ext uri="{BB962C8B-B14F-4D97-AF65-F5344CB8AC3E}">
        <p14:creationId xmlns:p14="http://schemas.microsoft.com/office/powerpoint/2010/main" xmlns="" val="2587819971"/>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3B127D5-05FF-CE07-C874-3DB7D2AC886C}"/>
              </a:ext>
            </a:extLst>
          </p:cNvPr>
          <p:cNvPicPr>
            <a:picLocks noChangeAspect="1"/>
          </p:cNvPicPr>
          <p:nvPr/>
        </p:nvPicPr>
        <p:blipFill>
          <a:blip r:embed="rId2"/>
          <a:stretch>
            <a:fillRect/>
          </a:stretch>
        </p:blipFill>
        <p:spPr>
          <a:xfrm>
            <a:off x="441960" y="0"/>
            <a:ext cx="9494520" cy="3542120"/>
          </a:xfrm>
          <a:prstGeom prst="rect">
            <a:avLst/>
          </a:prstGeom>
        </p:spPr>
      </p:pic>
      <p:pic>
        <p:nvPicPr>
          <p:cNvPr id="4" name="Picture 3">
            <a:extLst>
              <a:ext uri="{FF2B5EF4-FFF2-40B4-BE49-F238E27FC236}">
                <a16:creationId xmlns:a16="http://schemas.microsoft.com/office/drawing/2014/main" xmlns="" id="{D59466C9-06EE-FFF9-6CA6-516C7F62A62A}"/>
              </a:ext>
            </a:extLst>
          </p:cNvPr>
          <p:cNvPicPr>
            <a:picLocks noChangeAspect="1"/>
          </p:cNvPicPr>
          <p:nvPr/>
        </p:nvPicPr>
        <p:blipFill>
          <a:blip r:embed="rId3"/>
          <a:stretch>
            <a:fillRect/>
          </a:stretch>
        </p:blipFill>
        <p:spPr>
          <a:xfrm>
            <a:off x="502920" y="3523438"/>
            <a:ext cx="9403080" cy="3120035"/>
          </a:xfrm>
          <a:prstGeom prst="rect">
            <a:avLst/>
          </a:prstGeom>
        </p:spPr>
      </p:pic>
    </p:spTree>
    <p:extLst>
      <p:ext uri="{BB962C8B-B14F-4D97-AF65-F5344CB8AC3E}">
        <p14:creationId xmlns:p14="http://schemas.microsoft.com/office/powerpoint/2010/main" xmlns="" val="2916253168"/>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8719FB0-5EE7-EAD1-6763-1DC952804BE9}"/>
              </a:ext>
            </a:extLst>
          </p:cNvPr>
          <p:cNvPicPr>
            <a:picLocks noChangeAspect="1"/>
          </p:cNvPicPr>
          <p:nvPr/>
        </p:nvPicPr>
        <p:blipFill>
          <a:blip r:embed="rId2"/>
          <a:stretch>
            <a:fillRect/>
          </a:stretch>
        </p:blipFill>
        <p:spPr>
          <a:xfrm>
            <a:off x="624840" y="1208939"/>
            <a:ext cx="11049000" cy="4440122"/>
          </a:xfrm>
          <a:prstGeom prst="rect">
            <a:avLst/>
          </a:prstGeom>
        </p:spPr>
      </p:pic>
    </p:spTree>
    <p:extLst>
      <p:ext uri="{BB962C8B-B14F-4D97-AF65-F5344CB8AC3E}">
        <p14:creationId xmlns:p14="http://schemas.microsoft.com/office/powerpoint/2010/main" xmlns="" val="3635777906"/>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7491" y="496519"/>
            <a:ext cx="8610600" cy="1293028"/>
          </a:xfrm>
        </p:spPr>
        <p:txBody>
          <a:bodyPr>
            <a:normAutofit fontScale="90000"/>
          </a:bodyPr>
          <a:lstStyle/>
          <a:p>
            <a:r>
              <a:rPr lang="en-US" dirty="0"/>
              <a:t>Elementary Idea of Progressions</a:t>
            </a:r>
            <a:br>
              <a:rPr lang="en-US" dirty="0"/>
            </a:br>
            <a:endParaRPr lang="en-US" dirty="0"/>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92365" y="1653309"/>
                <a:ext cx="11767126" cy="4858327"/>
              </a:xfrm>
            </p:spPr>
            <p:txBody>
              <a:bodyPr/>
              <a:lstStyle/>
              <a:p>
                <a:pPr marL="457200" lvl="0" indent="-457200">
                  <a:buAutoNum type="alphaLcParenR"/>
                </a:pPr>
                <a:r>
                  <a:rPr lang="en-US" sz="2800" dirty="0"/>
                  <a:t>Arithmetic Progression:</a:t>
                </a:r>
              </a:p>
              <a:p>
                <a:pPr marL="0" lvl="0" indent="0">
                  <a:buNone/>
                </a:pPr>
                <a:endParaRPr lang="en-US" sz="2800" dirty="0"/>
              </a:p>
              <a:p>
                <a:pPr lvl="1"/>
                <a:r>
                  <a:rPr lang="en-US" sz="2800" dirty="0"/>
                  <a:t>The progression of the form a, </a:t>
                </a:r>
                <a:r>
                  <a:rPr lang="en-US" sz="2800" dirty="0" err="1"/>
                  <a:t>a+d</a:t>
                </a:r>
                <a:r>
                  <a:rPr lang="en-US" sz="2800" dirty="0"/>
                  <a:t>, a+2d, a+3d, ….. ,is known as an A.P with first term = a, and common difference = d.</a:t>
                </a:r>
              </a:p>
              <a:p>
                <a:pPr lvl="1"/>
                <a:r>
                  <a:rPr lang="en-US" sz="2800" dirty="0"/>
                  <a:t>In A.P we have nth term = a+(n-1)d</a:t>
                </a:r>
              </a:p>
              <a:p>
                <a:pPr lvl="1"/>
                <a:endParaRPr lang="en-US" sz="2800" dirty="0"/>
              </a:p>
              <a:p>
                <a:pPr marL="0" lvl="0" indent="0">
                  <a:buNone/>
                </a:pPr>
                <a:r>
                  <a:rPr lang="en-US" sz="2800" dirty="0"/>
                  <a:t>b) Geometric Progression:</a:t>
                </a:r>
              </a:p>
              <a:p>
                <a:pPr marL="0" indent="0">
                  <a:buNone/>
                </a:pPr>
                <a:r>
                  <a:rPr lang="en-US" sz="2800" dirty="0"/>
                  <a:t>	The progression of the form a, </a:t>
                </a:r>
                <a:r>
                  <a:rPr lang="en-US" sz="2800" dirty="0" err="1"/>
                  <a:t>ar</a:t>
                </a:r>
                <a:r>
                  <a:rPr lang="en-US" sz="2800" dirty="0"/>
                  <a:t>, </a:t>
                </a:r>
                <a14:m>
                  <m:oMath xmlns:m="http://schemas.openxmlformats.org/officeDocument/2006/math">
                    <m:r>
                      <a:rPr lang="en-US" sz="2800" i="1">
                        <a:latin typeface="Cambria Math" panose="02040503050406030204" pitchFamily="18" charset="0"/>
                      </a:rPr>
                      <m:t>𝑎</m:t>
                    </m:r>
                    <m:sSup>
                      <m:sSupPr>
                        <m:ctrlPr>
                          <a:rPr lang="en-US" sz="2800" i="1">
                            <a:latin typeface="Cambria Math" panose="02040503050406030204" pitchFamily="18" charset="0"/>
                          </a:rPr>
                        </m:ctrlPr>
                      </m:sSupPr>
                      <m:e>
                        <m:r>
                          <a:rPr lang="en-US" sz="2800" i="1">
                            <a:latin typeface="Cambria Math" panose="02040503050406030204" pitchFamily="18" charset="0"/>
                          </a:rPr>
                          <m:t>𝑟</m:t>
                        </m:r>
                      </m:e>
                      <m:sup>
                        <m:r>
                          <a:rPr lang="en-US" sz="2800" i="1">
                            <a:latin typeface="Cambria Math" panose="02040503050406030204" pitchFamily="18" charset="0"/>
                          </a:rPr>
                          <m:t>2</m:t>
                        </m:r>
                      </m:sup>
                    </m:sSup>
                    <m:r>
                      <a:rPr lang="en-US" sz="2800" i="1">
                        <a:latin typeface="Cambria Math" panose="02040503050406030204" pitchFamily="18" charset="0"/>
                      </a:rPr>
                      <m:t>,</m:t>
                    </m:r>
                    <m:r>
                      <a:rPr lang="en-US" sz="2800" i="1">
                        <a:latin typeface="Cambria Math" panose="02040503050406030204" pitchFamily="18" charset="0"/>
                      </a:rPr>
                      <m:t>𝑎</m:t>
                    </m:r>
                    <m:sSup>
                      <m:sSupPr>
                        <m:ctrlPr>
                          <a:rPr lang="en-US" sz="2800" i="1">
                            <a:latin typeface="Cambria Math" panose="02040503050406030204" pitchFamily="18" charset="0"/>
                          </a:rPr>
                        </m:ctrlPr>
                      </m:sSupPr>
                      <m:e>
                        <m:r>
                          <a:rPr lang="en-US" sz="2800" i="1">
                            <a:latin typeface="Cambria Math" panose="02040503050406030204" pitchFamily="18" charset="0"/>
                          </a:rPr>
                          <m:t>𝑟</m:t>
                        </m:r>
                      </m:e>
                      <m:sup>
                        <m:r>
                          <a:rPr lang="en-US" sz="2800" i="1">
                            <a:latin typeface="Cambria Math" panose="02040503050406030204" pitchFamily="18" charset="0"/>
                          </a:rPr>
                          <m:t>3</m:t>
                        </m:r>
                      </m:sup>
                    </m:sSup>
                    <m:r>
                      <a:rPr lang="en-US" sz="2800" i="1">
                        <a:latin typeface="Cambria Math" panose="02040503050406030204" pitchFamily="18" charset="0"/>
                      </a:rPr>
                      <m:t>…</m:t>
                    </m:r>
                  </m:oMath>
                </a14:m>
                <a:r>
                  <a:rPr lang="en-US" sz="2800" dirty="0"/>
                  <a:t> is known as a G.P 	with first term = a, and common ratio is = r</a:t>
                </a: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2365" y="1653309"/>
                <a:ext cx="11767126" cy="4858327"/>
              </a:xfrm>
              <a:blipFill>
                <a:blip r:embed="rId2"/>
                <a:stretch>
                  <a:fillRect l="-1036" t="-2133"/>
                </a:stretch>
              </a:blipFill>
            </p:spPr>
            <p:txBody>
              <a:bodyPr/>
              <a:lstStyle/>
              <a:p>
                <a:r>
                  <a:rPr lang="en-US">
                    <a:noFill/>
                  </a:rPr>
                  <a:t> </a:t>
                </a:r>
              </a:p>
            </p:txBody>
          </p:sp>
        </mc:Fallback>
      </mc:AlternateContent>
    </p:spTree>
    <p:extLst>
      <p:ext uri="{BB962C8B-B14F-4D97-AF65-F5344CB8AC3E}">
        <p14:creationId xmlns:p14="http://schemas.microsoft.com/office/powerpoint/2010/main" xmlns="" val="51533036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down)">
                                      <p:cBhvr>
                                        <p:cTn id="14" dur="580">
                                          <p:stCondLst>
                                            <p:cond delay="0"/>
                                          </p:stCondLst>
                                        </p:cTn>
                                        <p:tgtEl>
                                          <p:spTgt spid="3">
                                            <p:txEl>
                                              <p:pRg st="0" end="0"/>
                                            </p:txEl>
                                          </p:spTgt>
                                        </p:tgtEl>
                                      </p:cBhvr>
                                    </p:animEffect>
                                    <p:anim calcmode="lin" valueType="num">
                                      <p:cBhvr>
                                        <p:cTn id="15"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20" dur="26">
                                          <p:stCondLst>
                                            <p:cond delay="650"/>
                                          </p:stCondLst>
                                        </p:cTn>
                                        <p:tgtEl>
                                          <p:spTgt spid="3">
                                            <p:txEl>
                                              <p:pRg st="0" end="0"/>
                                            </p:txEl>
                                          </p:spTgt>
                                        </p:tgtEl>
                                      </p:cBhvr>
                                      <p:to x="100000" y="60000"/>
                                    </p:animScale>
                                    <p:animScale>
                                      <p:cBhvr>
                                        <p:cTn id="21" dur="166" decel="50000">
                                          <p:stCondLst>
                                            <p:cond delay="676"/>
                                          </p:stCondLst>
                                        </p:cTn>
                                        <p:tgtEl>
                                          <p:spTgt spid="3">
                                            <p:txEl>
                                              <p:pRg st="0" end="0"/>
                                            </p:txEl>
                                          </p:spTgt>
                                        </p:tgtEl>
                                      </p:cBhvr>
                                      <p:to x="100000" y="100000"/>
                                    </p:animScale>
                                    <p:animScale>
                                      <p:cBhvr>
                                        <p:cTn id="22" dur="26">
                                          <p:stCondLst>
                                            <p:cond delay="1312"/>
                                          </p:stCondLst>
                                        </p:cTn>
                                        <p:tgtEl>
                                          <p:spTgt spid="3">
                                            <p:txEl>
                                              <p:pRg st="0" end="0"/>
                                            </p:txEl>
                                          </p:spTgt>
                                        </p:tgtEl>
                                      </p:cBhvr>
                                      <p:to x="100000" y="80000"/>
                                    </p:animScale>
                                    <p:animScale>
                                      <p:cBhvr>
                                        <p:cTn id="23" dur="166" decel="50000">
                                          <p:stCondLst>
                                            <p:cond delay="1338"/>
                                          </p:stCondLst>
                                        </p:cTn>
                                        <p:tgtEl>
                                          <p:spTgt spid="3">
                                            <p:txEl>
                                              <p:pRg st="0" end="0"/>
                                            </p:txEl>
                                          </p:spTgt>
                                        </p:tgtEl>
                                      </p:cBhvr>
                                      <p:to x="100000" y="100000"/>
                                    </p:animScale>
                                    <p:animScale>
                                      <p:cBhvr>
                                        <p:cTn id="24" dur="26">
                                          <p:stCondLst>
                                            <p:cond delay="1642"/>
                                          </p:stCondLst>
                                        </p:cTn>
                                        <p:tgtEl>
                                          <p:spTgt spid="3">
                                            <p:txEl>
                                              <p:pRg st="0" end="0"/>
                                            </p:txEl>
                                          </p:spTgt>
                                        </p:tgtEl>
                                      </p:cBhvr>
                                      <p:to x="100000" y="90000"/>
                                    </p:animScale>
                                    <p:animScale>
                                      <p:cBhvr>
                                        <p:cTn id="25" dur="166" decel="50000">
                                          <p:stCondLst>
                                            <p:cond delay="1668"/>
                                          </p:stCondLst>
                                        </p:cTn>
                                        <p:tgtEl>
                                          <p:spTgt spid="3">
                                            <p:txEl>
                                              <p:pRg st="0" end="0"/>
                                            </p:txEl>
                                          </p:spTgt>
                                        </p:tgtEl>
                                      </p:cBhvr>
                                      <p:to x="100000" y="100000"/>
                                    </p:animScale>
                                    <p:animScale>
                                      <p:cBhvr>
                                        <p:cTn id="26" dur="26">
                                          <p:stCondLst>
                                            <p:cond delay="1808"/>
                                          </p:stCondLst>
                                        </p:cTn>
                                        <p:tgtEl>
                                          <p:spTgt spid="3">
                                            <p:txEl>
                                              <p:pRg st="0" end="0"/>
                                            </p:txEl>
                                          </p:spTgt>
                                        </p:tgtEl>
                                      </p:cBhvr>
                                      <p:to x="100000" y="95000"/>
                                    </p:animScale>
                                    <p:animScale>
                                      <p:cBhvr>
                                        <p:cTn id="27" dur="166" decel="50000">
                                          <p:stCondLst>
                                            <p:cond delay="1834"/>
                                          </p:stCondLst>
                                        </p:cTn>
                                        <p:tgtEl>
                                          <p:spTgt spid="3">
                                            <p:txEl>
                                              <p:pRg st="0" end="0"/>
                                            </p:txEl>
                                          </p:spTgt>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 calcmode="lin" valueType="num">
                                      <p:cBhvr>
                                        <p:cTn id="32"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3"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34"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35" dur="1000"/>
                                        <p:tgtEl>
                                          <p:spTgt spid="3">
                                            <p:txEl>
                                              <p:pRg st="2" end="2"/>
                                            </p:txEl>
                                          </p:spTgt>
                                        </p:tgtEl>
                                      </p:cBhvr>
                                    </p:animEffect>
                                  </p:childTnLst>
                                </p:cTn>
                              </p:par>
                              <p:par>
                                <p:cTn id="36" presetID="31" presetClass="entr" presetSubtype="0" fill="hold" nodeType="withEffect">
                                  <p:stCondLst>
                                    <p:cond delay="0"/>
                                  </p:stCondLst>
                                  <p:childTnLst>
                                    <p:set>
                                      <p:cBhvr>
                                        <p:cTn id="37" dur="1" fill="hold">
                                          <p:stCondLst>
                                            <p:cond delay="0"/>
                                          </p:stCondLst>
                                        </p:cTn>
                                        <p:tgtEl>
                                          <p:spTgt spid="3">
                                            <p:txEl>
                                              <p:pRg st="3" end="3"/>
                                            </p:txEl>
                                          </p:spTgt>
                                        </p:tgtEl>
                                        <p:attrNameLst>
                                          <p:attrName>style.visibility</p:attrName>
                                        </p:attrNameLst>
                                      </p:cBhvr>
                                      <p:to>
                                        <p:strVal val="visible"/>
                                      </p:to>
                                    </p:set>
                                    <p:anim calcmode="lin" valueType="num">
                                      <p:cBhvr>
                                        <p:cTn id="38"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9"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40"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41" dur="1000"/>
                                        <p:tgtEl>
                                          <p:spTgt spid="3">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6" presetClass="entr" presetSubtype="0" fill="hold" nodeType="clickEffect">
                                  <p:stCondLst>
                                    <p:cond delay="0"/>
                                  </p:stCondLst>
                                  <p:childTnLst>
                                    <p:set>
                                      <p:cBhvr>
                                        <p:cTn id="45" dur="1" fill="hold">
                                          <p:stCondLst>
                                            <p:cond delay="0"/>
                                          </p:stCondLst>
                                        </p:cTn>
                                        <p:tgtEl>
                                          <p:spTgt spid="3">
                                            <p:txEl>
                                              <p:pRg st="5" end="5"/>
                                            </p:txEl>
                                          </p:spTgt>
                                        </p:tgtEl>
                                        <p:attrNameLst>
                                          <p:attrName>style.visibility</p:attrName>
                                        </p:attrNameLst>
                                      </p:cBhvr>
                                      <p:to>
                                        <p:strVal val="visible"/>
                                      </p:to>
                                    </p:set>
                                    <p:animEffect transition="in" filter="wipe(down)">
                                      <p:cBhvr>
                                        <p:cTn id="46" dur="580">
                                          <p:stCondLst>
                                            <p:cond delay="0"/>
                                          </p:stCondLst>
                                        </p:cTn>
                                        <p:tgtEl>
                                          <p:spTgt spid="3">
                                            <p:txEl>
                                              <p:pRg st="5" end="5"/>
                                            </p:txEl>
                                          </p:spTgt>
                                        </p:tgtEl>
                                      </p:cBhvr>
                                    </p:animEffect>
                                    <p:anim calcmode="lin" valueType="num">
                                      <p:cBhvr>
                                        <p:cTn id="47"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48"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49"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50"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51"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52" dur="26">
                                          <p:stCondLst>
                                            <p:cond delay="650"/>
                                          </p:stCondLst>
                                        </p:cTn>
                                        <p:tgtEl>
                                          <p:spTgt spid="3">
                                            <p:txEl>
                                              <p:pRg st="5" end="5"/>
                                            </p:txEl>
                                          </p:spTgt>
                                        </p:tgtEl>
                                      </p:cBhvr>
                                      <p:to x="100000" y="60000"/>
                                    </p:animScale>
                                    <p:animScale>
                                      <p:cBhvr>
                                        <p:cTn id="53" dur="166" decel="50000">
                                          <p:stCondLst>
                                            <p:cond delay="676"/>
                                          </p:stCondLst>
                                        </p:cTn>
                                        <p:tgtEl>
                                          <p:spTgt spid="3">
                                            <p:txEl>
                                              <p:pRg st="5" end="5"/>
                                            </p:txEl>
                                          </p:spTgt>
                                        </p:tgtEl>
                                      </p:cBhvr>
                                      <p:to x="100000" y="100000"/>
                                    </p:animScale>
                                    <p:animScale>
                                      <p:cBhvr>
                                        <p:cTn id="54" dur="26">
                                          <p:stCondLst>
                                            <p:cond delay="1312"/>
                                          </p:stCondLst>
                                        </p:cTn>
                                        <p:tgtEl>
                                          <p:spTgt spid="3">
                                            <p:txEl>
                                              <p:pRg st="5" end="5"/>
                                            </p:txEl>
                                          </p:spTgt>
                                        </p:tgtEl>
                                      </p:cBhvr>
                                      <p:to x="100000" y="80000"/>
                                    </p:animScale>
                                    <p:animScale>
                                      <p:cBhvr>
                                        <p:cTn id="55" dur="166" decel="50000">
                                          <p:stCondLst>
                                            <p:cond delay="1338"/>
                                          </p:stCondLst>
                                        </p:cTn>
                                        <p:tgtEl>
                                          <p:spTgt spid="3">
                                            <p:txEl>
                                              <p:pRg st="5" end="5"/>
                                            </p:txEl>
                                          </p:spTgt>
                                        </p:tgtEl>
                                      </p:cBhvr>
                                      <p:to x="100000" y="100000"/>
                                    </p:animScale>
                                    <p:animScale>
                                      <p:cBhvr>
                                        <p:cTn id="56" dur="26">
                                          <p:stCondLst>
                                            <p:cond delay="1642"/>
                                          </p:stCondLst>
                                        </p:cTn>
                                        <p:tgtEl>
                                          <p:spTgt spid="3">
                                            <p:txEl>
                                              <p:pRg st="5" end="5"/>
                                            </p:txEl>
                                          </p:spTgt>
                                        </p:tgtEl>
                                      </p:cBhvr>
                                      <p:to x="100000" y="90000"/>
                                    </p:animScale>
                                    <p:animScale>
                                      <p:cBhvr>
                                        <p:cTn id="57" dur="166" decel="50000">
                                          <p:stCondLst>
                                            <p:cond delay="1668"/>
                                          </p:stCondLst>
                                        </p:cTn>
                                        <p:tgtEl>
                                          <p:spTgt spid="3">
                                            <p:txEl>
                                              <p:pRg st="5" end="5"/>
                                            </p:txEl>
                                          </p:spTgt>
                                        </p:tgtEl>
                                      </p:cBhvr>
                                      <p:to x="100000" y="100000"/>
                                    </p:animScale>
                                    <p:animScale>
                                      <p:cBhvr>
                                        <p:cTn id="58" dur="26">
                                          <p:stCondLst>
                                            <p:cond delay="1808"/>
                                          </p:stCondLst>
                                        </p:cTn>
                                        <p:tgtEl>
                                          <p:spTgt spid="3">
                                            <p:txEl>
                                              <p:pRg st="5" end="5"/>
                                            </p:txEl>
                                          </p:spTgt>
                                        </p:tgtEl>
                                      </p:cBhvr>
                                      <p:to x="100000" y="95000"/>
                                    </p:animScale>
                                    <p:animScale>
                                      <p:cBhvr>
                                        <p:cTn id="59" dur="166" decel="50000">
                                          <p:stCondLst>
                                            <p:cond delay="1834"/>
                                          </p:stCondLst>
                                        </p:cTn>
                                        <p:tgtEl>
                                          <p:spTgt spid="3">
                                            <p:txEl>
                                              <p:pRg st="5" end="5"/>
                                            </p:txEl>
                                          </p:spTgt>
                                        </p:tgtEl>
                                      </p:cBhvr>
                                      <p:to x="100000" y="100000"/>
                                    </p:animScale>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3">
                                            <p:txEl>
                                              <p:pRg st="6" end="6"/>
                                            </p:txEl>
                                          </p:spTgt>
                                        </p:tgtEl>
                                        <p:attrNameLst>
                                          <p:attrName>style.visibility</p:attrName>
                                        </p:attrNameLst>
                                      </p:cBhvr>
                                      <p:to>
                                        <p:strVal val="visible"/>
                                      </p:to>
                                    </p:set>
                                    <p:animEffect transition="in" filter="fade">
                                      <p:cBhvr>
                                        <p:cTn id="64" dur="1000"/>
                                        <p:tgtEl>
                                          <p:spTgt spid="3">
                                            <p:txEl>
                                              <p:pRg st="6" end="6"/>
                                            </p:txEl>
                                          </p:spTgt>
                                        </p:tgtEl>
                                      </p:cBhvr>
                                    </p:animEffect>
                                    <p:anim calcmode="lin" valueType="num">
                                      <p:cBhvr>
                                        <p:cTn id="6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6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22A8581-E91F-6A72-7C8C-890E622EB40D}"/>
              </a:ext>
            </a:extLst>
          </p:cNvPr>
          <p:cNvPicPr>
            <a:picLocks noChangeAspect="1"/>
          </p:cNvPicPr>
          <p:nvPr/>
        </p:nvPicPr>
        <p:blipFill>
          <a:blip r:embed="rId2"/>
          <a:stretch>
            <a:fillRect/>
          </a:stretch>
        </p:blipFill>
        <p:spPr>
          <a:xfrm>
            <a:off x="396240" y="1164936"/>
            <a:ext cx="10850880" cy="4528128"/>
          </a:xfrm>
          <a:prstGeom prst="rect">
            <a:avLst/>
          </a:prstGeom>
        </p:spPr>
      </p:pic>
    </p:spTree>
    <p:extLst>
      <p:ext uri="{BB962C8B-B14F-4D97-AF65-F5344CB8AC3E}">
        <p14:creationId xmlns:p14="http://schemas.microsoft.com/office/powerpoint/2010/main" xmlns="" val="166460882"/>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9782" y="773610"/>
            <a:ext cx="8610600" cy="1293028"/>
          </a:xfrm>
        </p:spPr>
        <p:txBody>
          <a:bodyPr>
            <a:normAutofit fontScale="90000"/>
          </a:bodyPr>
          <a:lstStyle/>
          <a:p>
            <a:r>
              <a:rPr lang="en-US" dirty="0"/>
              <a:t>Completing the Analogous pair</a:t>
            </a:r>
            <a:br>
              <a:rPr lang="en-US" dirty="0"/>
            </a:br>
            <a:endParaRPr lang="en-US" dirty="0"/>
          </a:p>
        </p:txBody>
      </p:sp>
      <p:sp>
        <p:nvSpPr>
          <p:cNvPr id="3" name="Content Placeholder 2"/>
          <p:cNvSpPr>
            <a:spLocks noGrp="1"/>
          </p:cNvSpPr>
          <p:nvPr>
            <p:ph idx="1"/>
          </p:nvPr>
        </p:nvSpPr>
        <p:spPr/>
        <p:txBody>
          <a:bodyPr/>
          <a:lstStyle/>
          <a:p>
            <a:pPr marL="0" indent="0">
              <a:buNone/>
            </a:pPr>
            <a:r>
              <a:rPr lang="en-US" sz="3200" dirty="0"/>
              <a:t>In this type of questions 2 words are given. These words are related to each other in some way. Another word is given. The candidate is required to find out the relationship between the first two words and choose the word from the given alternatives, which bears the same relationship to the third word as the first two bear.</a:t>
            </a:r>
          </a:p>
          <a:p>
            <a:endParaRPr lang="en-US" dirty="0"/>
          </a:p>
        </p:txBody>
      </p:sp>
    </p:spTree>
    <p:extLst>
      <p:ext uri="{BB962C8B-B14F-4D97-AF65-F5344CB8AC3E}">
        <p14:creationId xmlns:p14="http://schemas.microsoft.com/office/powerpoint/2010/main" xmlns="" val="347302881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barn(inVertical)">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617" y="1551710"/>
            <a:ext cx="11822547" cy="5209308"/>
          </a:xfrm>
        </p:spPr>
        <p:txBody>
          <a:bodyPr>
            <a:normAutofit fontScale="92500" lnSpcReduction="20000"/>
          </a:bodyPr>
          <a:lstStyle/>
          <a:p>
            <a:pPr marL="0" lvl="0" indent="0">
              <a:buNone/>
            </a:pPr>
            <a:r>
              <a:rPr lang="en-US" dirty="0"/>
              <a:t>1) GIANT : DWARF : GENIUS?</a:t>
            </a:r>
          </a:p>
          <a:p>
            <a:pPr marL="0" indent="0">
              <a:buNone/>
            </a:pPr>
            <a:r>
              <a:rPr lang="en-US" dirty="0"/>
              <a:t>Sol) DWARF is the antonym of giant similarly the antonym of GENIUS is IDIOT.</a:t>
            </a:r>
          </a:p>
          <a:p>
            <a:pPr marL="0" indent="0">
              <a:buNone/>
            </a:pPr>
            <a:endParaRPr lang="en-US" dirty="0"/>
          </a:p>
          <a:p>
            <a:pPr marL="0" lvl="0" indent="0">
              <a:buNone/>
            </a:pPr>
            <a:r>
              <a:rPr lang="en-US" dirty="0"/>
              <a:t>2) ANAEMIA : BLOOD :: ANARCHY</a:t>
            </a:r>
          </a:p>
          <a:p>
            <a:pPr marL="0" indent="0">
              <a:buNone/>
            </a:pPr>
            <a:r>
              <a:rPr lang="en-US" dirty="0"/>
              <a:t>Sol) ANAEMIA is the state of lack of blood similarly ANARCHY is the state of lack of GOVERNMENT.</a:t>
            </a:r>
          </a:p>
          <a:p>
            <a:pPr marL="0" indent="0">
              <a:buNone/>
            </a:pPr>
            <a:endParaRPr lang="en-US" dirty="0"/>
          </a:p>
          <a:p>
            <a:pPr marL="0" lvl="0" indent="0">
              <a:buNone/>
            </a:pPr>
            <a:r>
              <a:rPr lang="en-US" dirty="0"/>
              <a:t>3) SQUAR : DIAMOND : : CIRCLE?</a:t>
            </a:r>
          </a:p>
          <a:p>
            <a:pPr marL="0" indent="0">
              <a:buNone/>
            </a:pPr>
            <a:r>
              <a:rPr lang="en-US" dirty="0"/>
              <a:t>Sol) 2</a:t>
            </a:r>
            <a:r>
              <a:rPr lang="en-US" baseline="30000" dirty="0"/>
              <a:t>nd</a:t>
            </a:r>
            <a:r>
              <a:rPr lang="en-US" dirty="0"/>
              <a:t> is the shape obtained by pulling the opposite ends of the first. i.e., OVAL</a:t>
            </a:r>
          </a:p>
          <a:p>
            <a:pPr marL="0" lvl="0" indent="0">
              <a:buNone/>
            </a:pPr>
            <a:endParaRPr lang="en-US" dirty="0"/>
          </a:p>
          <a:p>
            <a:pPr marL="0" lvl="0" indent="0">
              <a:buNone/>
            </a:pPr>
            <a:r>
              <a:rPr lang="en-US" dirty="0"/>
              <a:t>4) BOAT: ORE : : BICYCLE?</a:t>
            </a:r>
          </a:p>
          <a:p>
            <a:pPr marL="0" indent="0">
              <a:buNone/>
            </a:pPr>
            <a:r>
              <a:rPr lang="en-US" dirty="0"/>
              <a:t>Sol) Second denotes that part of the 1</a:t>
            </a:r>
            <a:r>
              <a:rPr lang="en-US" baseline="30000" dirty="0"/>
              <a:t>st</a:t>
            </a:r>
            <a:r>
              <a:rPr lang="en-US" dirty="0"/>
              <a:t> on which the effort is applied. i.e., PEDAL</a:t>
            </a:r>
          </a:p>
          <a:p>
            <a:pPr marL="0" lvl="0" indent="0">
              <a:buNone/>
            </a:pPr>
            <a:endParaRPr lang="en-US" dirty="0"/>
          </a:p>
          <a:p>
            <a:pPr marL="0" lvl="0" indent="0">
              <a:buNone/>
            </a:pPr>
            <a:r>
              <a:rPr lang="en-US" dirty="0"/>
              <a:t>5) BOOK: PUBLISHER : : FILM?</a:t>
            </a:r>
          </a:p>
          <a:p>
            <a:pPr marL="0" indent="0">
              <a:buNone/>
            </a:pPr>
            <a:r>
              <a:rPr lang="en-US" dirty="0"/>
              <a:t>Sol) The production of 1</a:t>
            </a:r>
            <a:r>
              <a:rPr lang="en-US" baseline="30000" dirty="0"/>
              <a:t>st</a:t>
            </a:r>
            <a:r>
              <a:rPr lang="en-US" dirty="0"/>
              <a:t> is done by the 2</a:t>
            </a:r>
            <a:r>
              <a:rPr lang="en-US" baseline="30000" dirty="0"/>
              <a:t>nd</a:t>
            </a:r>
            <a:r>
              <a:rPr lang="en-US" dirty="0"/>
              <a:t> that is PRODUCER</a:t>
            </a:r>
          </a:p>
          <a:p>
            <a:endParaRPr lang="en-US" dirty="0"/>
          </a:p>
        </p:txBody>
      </p:sp>
    </p:spTree>
    <p:extLst>
      <p:ext uri="{BB962C8B-B14F-4D97-AF65-F5344CB8AC3E}">
        <p14:creationId xmlns:p14="http://schemas.microsoft.com/office/powerpoint/2010/main" xmlns="" val="8221651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arn(inVertic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1000"/>
                                        <p:tgtEl>
                                          <p:spTgt spid="3">
                                            <p:txEl>
                                              <p:pRg st="6" end="6"/>
                                            </p:txEl>
                                          </p:spTgt>
                                        </p:tgtEl>
                                      </p:cBhvr>
                                    </p:animEffect>
                                    <p:anim calcmode="lin" valueType="num">
                                      <p:cBhvr>
                                        <p:cTn id="3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randombar(horizontal)">
                                      <p:cBhvr>
                                        <p:cTn id="36" dur="5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Effect transition="in" filter="randombar(horizontal)">
                                      <p:cBhvr>
                                        <p:cTn id="41" dur="500"/>
                                        <p:tgtEl>
                                          <p:spTgt spid="3">
                                            <p:txEl>
                                              <p:pRg st="9" end="9"/>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3">
                                            <p:txEl>
                                              <p:pRg st="10" end="10"/>
                                            </p:txEl>
                                          </p:spTgt>
                                        </p:tgtEl>
                                        <p:attrNameLst>
                                          <p:attrName>style.visibility</p:attrName>
                                        </p:attrNameLst>
                                      </p:cBhvr>
                                      <p:to>
                                        <p:strVal val="visible"/>
                                      </p:to>
                                    </p:set>
                                    <p:anim calcmode="lin" valueType="num">
                                      <p:cBhvr additive="base">
                                        <p:cTn id="46"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3">
                                            <p:txEl>
                                              <p:pRg st="12" end="12"/>
                                            </p:txEl>
                                          </p:spTgt>
                                        </p:tgtEl>
                                        <p:attrNameLst>
                                          <p:attrName>style.visibility</p:attrName>
                                        </p:attrNameLst>
                                      </p:cBhvr>
                                      <p:to>
                                        <p:strVal val="visible"/>
                                      </p:to>
                                    </p:set>
                                    <p:animEffect transition="in" filter="randombar(horizontal)">
                                      <p:cBhvr>
                                        <p:cTn id="52" dur="500"/>
                                        <p:tgtEl>
                                          <p:spTgt spid="3">
                                            <p:txEl>
                                              <p:pRg st="12" end="1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3">
                                            <p:txEl>
                                              <p:pRg st="13" end="13"/>
                                            </p:txEl>
                                          </p:spTgt>
                                        </p:tgtEl>
                                        <p:attrNameLst>
                                          <p:attrName>style.visibility</p:attrName>
                                        </p:attrNameLst>
                                      </p:cBhvr>
                                      <p:to>
                                        <p:strVal val="visible"/>
                                      </p:to>
                                    </p:set>
                                    <p:anim calcmode="lin" valueType="num">
                                      <p:cBhvr additive="base">
                                        <p:cTn id="57"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309" y="1440873"/>
            <a:ext cx="11896435" cy="5338617"/>
          </a:xfrm>
        </p:spPr>
        <p:txBody>
          <a:bodyPr>
            <a:normAutofit fontScale="92500" lnSpcReduction="10000"/>
          </a:bodyPr>
          <a:lstStyle/>
          <a:p>
            <a:pPr marL="0" lvl="0" indent="0">
              <a:buNone/>
            </a:pPr>
            <a:r>
              <a:rPr lang="en-US" dirty="0"/>
              <a:t>6) MONDAY: SATURDAY : : THURSDAY: ?</a:t>
            </a:r>
          </a:p>
          <a:p>
            <a:pPr marL="0" indent="0">
              <a:buNone/>
            </a:pPr>
            <a:r>
              <a:rPr lang="en-US" dirty="0"/>
              <a:t>Sol) 2</a:t>
            </a:r>
            <a:r>
              <a:rPr lang="en-US" baseline="30000" dirty="0"/>
              <a:t>nd</a:t>
            </a:r>
            <a:r>
              <a:rPr lang="en-US" dirty="0"/>
              <a:t> is five days ahead of the 1</a:t>
            </a:r>
            <a:r>
              <a:rPr lang="en-US" baseline="30000" dirty="0"/>
              <a:t>st</a:t>
            </a:r>
            <a:r>
              <a:rPr lang="en-US" dirty="0"/>
              <a:t> i.e., TUESDAY</a:t>
            </a:r>
          </a:p>
          <a:p>
            <a:pPr marL="0" indent="0">
              <a:buNone/>
            </a:pPr>
            <a:endParaRPr lang="en-US" dirty="0"/>
          </a:p>
          <a:p>
            <a:pPr marL="0" lvl="0" indent="0">
              <a:buNone/>
            </a:pPr>
            <a:r>
              <a:rPr lang="en-US" dirty="0"/>
              <a:t>7) COAL: HEAT : : WAX: ?</a:t>
            </a:r>
          </a:p>
          <a:p>
            <a:pPr marL="0" indent="0">
              <a:buNone/>
            </a:pPr>
            <a:r>
              <a:rPr lang="en-US" dirty="0"/>
              <a:t>Sol) 1</a:t>
            </a:r>
            <a:r>
              <a:rPr lang="en-US" baseline="30000" dirty="0"/>
              <a:t>st</a:t>
            </a:r>
            <a:r>
              <a:rPr lang="en-US" dirty="0"/>
              <a:t> is burnt for producing the 2</a:t>
            </a:r>
            <a:r>
              <a:rPr lang="en-US" baseline="30000" dirty="0"/>
              <a:t>nd</a:t>
            </a:r>
            <a:r>
              <a:rPr lang="en-US" dirty="0"/>
              <a:t> i.e., LIGHT</a:t>
            </a:r>
          </a:p>
          <a:p>
            <a:pPr marL="0" indent="0">
              <a:buNone/>
            </a:pPr>
            <a:endParaRPr lang="en-US" dirty="0"/>
          </a:p>
          <a:p>
            <a:pPr marL="0" lvl="0" indent="0">
              <a:buNone/>
            </a:pPr>
            <a:r>
              <a:rPr lang="en-US" dirty="0"/>
              <a:t>8) PLANT:TREE : : GIRL:?</a:t>
            </a:r>
          </a:p>
          <a:p>
            <a:pPr marL="0" indent="0">
              <a:buNone/>
            </a:pPr>
            <a:r>
              <a:rPr lang="en-US" dirty="0"/>
              <a:t>Sol) 1</a:t>
            </a:r>
            <a:r>
              <a:rPr lang="en-US" baseline="30000" dirty="0"/>
              <a:t>st</a:t>
            </a:r>
            <a:r>
              <a:rPr lang="en-US" dirty="0"/>
              <a:t> grows into the 2</a:t>
            </a:r>
            <a:r>
              <a:rPr lang="en-US" baseline="30000" dirty="0"/>
              <a:t>nd</a:t>
            </a:r>
            <a:r>
              <a:rPr lang="en-US" dirty="0"/>
              <a:t> i.e., WOMAN</a:t>
            </a:r>
          </a:p>
          <a:p>
            <a:pPr marL="0" indent="0">
              <a:buNone/>
            </a:pPr>
            <a:endParaRPr lang="en-US" dirty="0"/>
          </a:p>
          <a:p>
            <a:pPr marL="0" lvl="0" indent="0">
              <a:buNone/>
            </a:pPr>
            <a:r>
              <a:rPr lang="en-US" dirty="0"/>
              <a:t>9) CAR: GARRAGE : : AEROPLANE:?</a:t>
            </a:r>
          </a:p>
          <a:p>
            <a:pPr marL="0" indent="0">
              <a:buNone/>
            </a:pPr>
            <a:r>
              <a:rPr lang="en-US" dirty="0"/>
              <a:t>Sol) 1</a:t>
            </a:r>
            <a:r>
              <a:rPr lang="en-US" baseline="30000" dirty="0"/>
              <a:t>st</a:t>
            </a:r>
            <a:r>
              <a:rPr lang="en-US" dirty="0"/>
              <a:t> is temporarily parked in the 2</a:t>
            </a:r>
            <a:r>
              <a:rPr lang="en-US" baseline="30000" dirty="0"/>
              <a:t>nd</a:t>
            </a:r>
            <a:r>
              <a:rPr lang="en-US" dirty="0"/>
              <a:t> i.e., HANGAR</a:t>
            </a:r>
          </a:p>
          <a:p>
            <a:pPr marL="0" indent="0">
              <a:buNone/>
            </a:pPr>
            <a:endParaRPr lang="en-US" dirty="0"/>
          </a:p>
          <a:p>
            <a:pPr marL="0" lvl="0" indent="0">
              <a:buNone/>
            </a:pPr>
            <a:r>
              <a:rPr lang="en-US" dirty="0"/>
              <a:t>10) RAT:CAT : : WORM:?</a:t>
            </a:r>
          </a:p>
          <a:p>
            <a:pPr marL="0" indent="0">
              <a:buNone/>
            </a:pPr>
            <a:r>
              <a:rPr lang="en-US" dirty="0"/>
              <a:t>Sol) 2</a:t>
            </a:r>
            <a:r>
              <a:rPr lang="en-US" baseline="30000" dirty="0"/>
              <a:t>nd</a:t>
            </a:r>
            <a:r>
              <a:rPr lang="en-US" dirty="0"/>
              <a:t> feeds on the 1</a:t>
            </a:r>
            <a:r>
              <a:rPr lang="en-US" baseline="30000" dirty="0"/>
              <a:t>st</a:t>
            </a:r>
            <a:r>
              <a:rPr lang="en-US" dirty="0"/>
              <a:t> i.e., BIRD.</a:t>
            </a:r>
          </a:p>
          <a:p>
            <a:endParaRPr lang="en-US" dirty="0"/>
          </a:p>
        </p:txBody>
      </p:sp>
    </p:spTree>
    <p:extLst>
      <p:ext uri="{BB962C8B-B14F-4D97-AF65-F5344CB8AC3E}">
        <p14:creationId xmlns:p14="http://schemas.microsoft.com/office/powerpoint/2010/main" xmlns="" val="30646009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1000"/>
                                        <p:tgtEl>
                                          <p:spTgt spid="3">
                                            <p:txEl>
                                              <p:pRg st="4" end="4"/>
                                            </p:txEl>
                                          </p:spTgt>
                                        </p:tgtEl>
                                      </p:cBhvr>
                                    </p:animEffect>
                                    <p:anim calcmode="lin" valueType="num">
                                      <p:cBhvr>
                                        <p:cTn id="2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Effect transition="in" filter="randombar(horizontal)">
                                      <p:cBhvr>
                                        <p:cTn id="41" dur="500"/>
                                        <p:tgtEl>
                                          <p:spTgt spid="3">
                                            <p:txEl>
                                              <p:pRg st="9" end="9"/>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3">
                                            <p:txEl>
                                              <p:pRg st="10" end="10"/>
                                            </p:txEl>
                                          </p:spTgt>
                                        </p:tgtEl>
                                        <p:attrNameLst>
                                          <p:attrName>style.visibility</p:attrName>
                                        </p:attrNameLst>
                                      </p:cBhvr>
                                      <p:to>
                                        <p:strVal val="visible"/>
                                      </p:to>
                                    </p:set>
                                    <p:anim calcmode="lin" valueType="num">
                                      <p:cBhvr additive="base">
                                        <p:cTn id="46"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3">
                                            <p:txEl>
                                              <p:pRg st="12" end="12"/>
                                            </p:txEl>
                                          </p:spTgt>
                                        </p:tgtEl>
                                        <p:attrNameLst>
                                          <p:attrName>style.visibility</p:attrName>
                                        </p:attrNameLst>
                                      </p:cBhvr>
                                      <p:to>
                                        <p:strVal val="visible"/>
                                      </p:to>
                                    </p:set>
                                    <p:animEffect transition="in" filter="randombar(horizontal)">
                                      <p:cBhvr>
                                        <p:cTn id="52" dur="500"/>
                                        <p:tgtEl>
                                          <p:spTgt spid="3">
                                            <p:txEl>
                                              <p:pRg st="12" end="1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3">
                                            <p:txEl>
                                              <p:pRg st="13" end="13"/>
                                            </p:txEl>
                                          </p:spTgt>
                                        </p:tgtEl>
                                        <p:attrNameLst>
                                          <p:attrName>style.visibility</p:attrName>
                                        </p:attrNameLst>
                                      </p:cBhvr>
                                      <p:to>
                                        <p:strVal val="visible"/>
                                      </p:to>
                                    </p:set>
                                    <p:anim calcmode="lin" valueType="num">
                                      <p:cBhvr additive="base">
                                        <p:cTn id="57"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524227"/>
            <a:ext cx="8610600" cy="1293028"/>
          </a:xfrm>
        </p:spPr>
        <p:txBody>
          <a:bodyPr/>
          <a:lstStyle/>
          <a:p>
            <a:r>
              <a:rPr lang="en-US" dirty="0"/>
              <a:t>DIRECT/SIMPLE ANALOGY</a:t>
            </a:r>
            <a:br>
              <a:rPr lang="en-US" dirty="0"/>
            </a:br>
            <a:endParaRPr lang="en-US" dirty="0"/>
          </a:p>
        </p:txBody>
      </p:sp>
      <p:sp>
        <p:nvSpPr>
          <p:cNvPr id="3" name="Content Placeholder 2"/>
          <p:cNvSpPr>
            <a:spLocks noGrp="1"/>
          </p:cNvSpPr>
          <p:nvPr>
            <p:ph idx="1"/>
          </p:nvPr>
        </p:nvSpPr>
        <p:spPr>
          <a:xfrm>
            <a:off x="166255" y="1699492"/>
            <a:ext cx="11896436" cy="5006108"/>
          </a:xfrm>
        </p:spPr>
        <p:txBody>
          <a:bodyPr>
            <a:normAutofit fontScale="92500" lnSpcReduction="20000"/>
          </a:bodyPr>
          <a:lstStyle/>
          <a:p>
            <a:pPr marL="0" lvl="0" indent="0">
              <a:buNone/>
            </a:pPr>
            <a:r>
              <a:rPr lang="en-US" dirty="0"/>
              <a:t>1) Neckless is related to jewelry in the same way shirt is related to ?</a:t>
            </a:r>
          </a:p>
          <a:p>
            <a:pPr marL="0" indent="0">
              <a:buNone/>
            </a:pPr>
            <a:r>
              <a:rPr lang="en-US" dirty="0"/>
              <a:t>Sol) 2</a:t>
            </a:r>
            <a:r>
              <a:rPr lang="en-US" baseline="30000" dirty="0"/>
              <a:t>nd</a:t>
            </a:r>
            <a:r>
              <a:rPr lang="en-US" dirty="0"/>
              <a:t> denote the group to which the 1</a:t>
            </a:r>
            <a:r>
              <a:rPr lang="en-US" baseline="30000" dirty="0"/>
              <a:t>st</a:t>
            </a:r>
            <a:r>
              <a:rPr lang="en-US" dirty="0"/>
              <a:t> belongs i.e., APPAREL</a:t>
            </a:r>
          </a:p>
          <a:p>
            <a:pPr marL="0" lvl="0" indent="0">
              <a:buNone/>
            </a:pPr>
            <a:endParaRPr lang="en-US" dirty="0"/>
          </a:p>
          <a:p>
            <a:pPr marL="0" lvl="0" indent="0">
              <a:buNone/>
            </a:pPr>
            <a:r>
              <a:rPr lang="en-US" dirty="0"/>
              <a:t>2)Impossible is related to feasible in the same way as theoretical is related to ?</a:t>
            </a:r>
          </a:p>
          <a:p>
            <a:pPr marL="0" indent="0">
              <a:buNone/>
            </a:pPr>
            <a:r>
              <a:rPr lang="en-US" dirty="0"/>
              <a:t>Sol) The words in each pair are antonyms of each other i.e., PRACTICAL</a:t>
            </a:r>
          </a:p>
          <a:p>
            <a:pPr marL="0" lvl="0" indent="0">
              <a:buNone/>
            </a:pPr>
            <a:endParaRPr lang="en-US" dirty="0"/>
          </a:p>
          <a:p>
            <a:pPr marL="0" lvl="0" indent="0">
              <a:buNone/>
            </a:pPr>
            <a:r>
              <a:rPr lang="en-US" dirty="0"/>
              <a:t>3)Earth is related to axis in the same way wheel is related to ?</a:t>
            </a:r>
          </a:p>
          <a:p>
            <a:pPr marL="0" indent="0">
              <a:buNone/>
            </a:pPr>
            <a:r>
              <a:rPr lang="en-US" dirty="0"/>
              <a:t>Sol) 1</a:t>
            </a:r>
            <a:r>
              <a:rPr lang="en-US" baseline="30000" dirty="0"/>
              <a:t>st</a:t>
            </a:r>
            <a:r>
              <a:rPr lang="en-US" dirty="0"/>
              <a:t> rotates about the 2</a:t>
            </a:r>
            <a:r>
              <a:rPr lang="en-US" baseline="30000" dirty="0"/>
              <a:t>nd</a:t>
            </a:r>
            <a:r>
              <a:rPr lang="en-US" dirty="0"/>
              <a:t> i.e., ROAD</a:t>
            </a:r>
          </a:p>
          <a:p>
            <a:pPr marL="0" lvl="0" indent="0">
              <a:buNone/>
            </a:pPr>
            <a:endParaRPr lang="en-US" dirty="0"/>
          </a:p>
          <a:p>
            <a:pPr marL="0" lvl="0" indent="0">
              <a:buNone/>
            </a:pPr>
            <a:r>
              <a:rPr lang="en-US" dirty="0"/>
              <a:t>4) Laborer is related to wages in the same way entrepreneur is related to ?</a:t>
            </a:r>
          </a:p>
          <a:p>
            <a:pPr marL="0" indent="0">
              <a:buNone/>
            </a:pPr>
            <a:r>
              <a:rPr lang="en-US" dirty="0"/>
              <a:t>Sol) 1</a:t>
            </a:r>
            <a:r>
              <a:rPr lang="en-US" baseline="30000" dirty="0"/>
              <a:t>st</a:t>
            </a:r>
            <a:r>
              <a:rPr lang="en-US" dirty="0"/>
              <a:t> earns in the form of 2</a:t>
            </a:r>
            <a:r>
              <a:rPr lang="en-US" baseline="30000" dirty="0"/>
              <a:t>nd</a:t>
            </a:r>
            <a:r>
              <a:rPr lang="en-US" dirty="0"/>
              <a:t> i.e., PROFIT</a:t>
            </a:r>
          </a:p>
          <a:p>
            <a:pPr marL="0" lvl="0" indent="0">
              <a:buNone/>
            </a:pPr>
            <a:endParaRPr lang="en-US" dirty="0"/>
          </a:p>
          <a:p>
            <a:pPr marL="0" lvl="0" indent="0">
              <a:buNone/>
            </a:pPr>
            <a:r>
              <a:rPr lang="en-US" dirty="0"/>
              <a:t>5) Flower is related to petal in the same way book is related to ?</a:t>
            </a:r>
          </a:p>
          <a:p>
            <a:pPr marL="0" indent="0">
              <a:buNone/>
            </a:pPr>
            <a:r>
              <a:rPr lang="en-US" dirty="0"/>
              <a:t>Sol) Number of petals constitute a flower. Similarly no of PAGES constitutes a book. </a:t>
            </a:r>
          </a:p>
          <a:p>
            <a:endParaRPr lang="en-US" dirty="0"/>
          </a:p>
        </p:txBody>
      </p:sp>
    </p:spTree>
    <p:extLst>
      <p:ext uri="{BB962C8B-B14F-4D97-AF65-F5344CB8AC3E}">
        <p14:creationId xmlns:p14="http://schemas.microsoft.com/office/powerpoint/2010/main" xmlns="" val="74923202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31" presetClass="entr" presetSubtype="0"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p:cTn id="16"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7"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8"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9" dur="1000"/>
                                        <p:tgtEl>
                                          <p:spTgt spid="3">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 calcmode="lin" valueType="num">
                                      <p:cBhvr additive="base">
                                        <p:cTn id="24"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p:cTn id="30"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1"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32"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33" dur="1000"/>
                                        <p:tgtEl>
                                          <p:spTgt spid="3">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 calcmode="lin" valueType="num">
                                      <p:cBhvr additive="base">
                                        <p:cTn id="3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31" presetClass="entr" presetSubtype="0" fill="hold" nodeType="click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 calcmode="lin" valueType="num">
                                      <p:cBhvr>
                                        <p:cTn id="44"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5"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46"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47" dur="1000"/>
                                        <p:tgtEl>
                                          <p:spTgt spid="3">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 calcmode="lin" valueType="num">
                                      <p:cBhvr additive="base">
                                        <p:cTn id="52"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31" presetClass="entr" presetSubtype="0" fill="hold" nodeType="click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anim calcmode="lin" valueType="num">
                                      <p:cBhvr>
                                        <p:cTn id="58" dur="1000" fill="hold"/>
                                        <p:tgtEl>
                                          <p:spTgt spid="3">
                                            <p:txEl>
                                              <p:pRg st="9" end="9"/>
                                            </p:txEl>
                                          </p:spTgt>
                                        </p:tgtEl>
                                        <p:attrNameLst>
                                          <p:attrName>ppt_w</p:attrName>
                                        </p:attrNameLst>
                                      </p:cBhvr>
                                      <p:tavLst>
                                        <p:tav tm="0">
                                          <p:val>
                                            <p:fltVal val="0"/>
                                          </p:val>
                                        </p:tav>
                                        <p:tav tm="100000">
                                          <p:val>
                                            <p:strVal val="#ppt_w"/>
                                          </p:val>
                                        </p:tav>
                                      </p:tavLst>
                                    </p:anim>
                                    <p:anim calcmode="lin" valueType="num">
                                      <p:cBhvr>
                                        <p:cTn id="59" dur="1000" fill="hold"/>
                                        <p:tgtEl>
                                          <p:spTgt spid="3">
                                            <p:txEl>
                                              <p:pRg st="9" end="9"/>
                                            </p:txEl>
                                          </p:spTgt>
                                        </p:tgtEl>
                                        <p:attrNameLst>
                                          <p:attrName>ppt_h</p:attrName>
                                        </p:attrNameLst>
                                      </p:cBhvr>
                                      <p:tavLst>
                                        <p:tav tm="0">
                                          <p:val>
                                            <p:fltVal val="0"/>
                                          </p:val>
                                        </p:tav>
                                        <p:tav tm="100000">
                                          <p:val>
                                            <p:strVal val="#ppt_h"/>
                                          </p:val>
                                        </p:tav>
                                      </p:tavLst>
                                    </p:anim>
                                    <p:anim calcmode="lin" valueType="num">
                                      <p:cBhvr>
                                        <p:cTn id="60" dur="1000" fill="hold"/>
                                        <p:tgtEl>
                                          <p:spTgt spid="3">
                                            <p:txEl>
                                              <p:pRg st="9" end="9"/>
                                            </p:txEl>
                                          </p:spTgt>
                                        </p:tgtEl>
                                        <p:attrNameLst>
                                          <p:attrName>style.rotation</p:attrName>
                                        </p:attrNameLst>
                                      </p:cBhvr>
                                      <p:tavLst>
                                        <p:tav tm="0">
                                          <p:val>
                                            <p:fltVal val="90"/>
                                          </p:val>
                                        </p:tav>
                                        <p:tav tm="100000">
                                          <p:val>
                                            <p:fltVal val="0"/>
                                          </p:val>
                                        </p:tav>
                                      </p:tavLst>
                                    </p:anim>
                                    <p:animEffect transition="in" filter="fade">
                                      <p:cBhvr>
                                        <p:cTn id="61" dur="1000"/>
                                        <p:tgtEl>
                                          <p:spTgt spid="3">
                                            <p:txEl>
                                              <p:pRg st="9" end="9"/>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3">
                                            <p:txEl>
                                              <p:pRg st="10" end="10"/>
                                            </p:txEl>
                                          </p:spTgt>
                                        </p:tgtEl>
                                        <p:attrNameLst>
                                          <p:attrName>style.visibility</p:attrName>
                                        </p:attrNameLst>
                                      </p:cBhvr>
                                      <p:to>
                                        <p:strVal val="visible"/>
                                      </p:to>
                                    </p:set>
                                    <p:anim calcmode="lin" valueType="num">
                                      <p:cBhvr additive="base">
                                        <p:cTn id="66"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31" presetClass="entr" presetSubtype="0" fill="hold" nodeType="clickEffect">
                                  <p:stCondLst>
                                    <p:cond delay="0"/>
                                  </p:stCondLst>
                                  <p:childTnLst>
                                    <p:set>
                                      <p:cBhvr>
                                        <p:cTn id="71" dur="1" fill="hold">
                                          <p:stCondLst>
                                            <p:cond delay="0"/>
                                          </p:stCondLst>
                                        </p:cTn>
                                        <p:tgtEl>
                                          <p:spTgt spid="3">
                                            <p:txEl>
                                              <p:pRg st="12" end="12"/>
                                            </p:txEl>
                                          </p:spTgt>
                                        </p:tgtEl>
                                        <p:attrNameLst>
                                          <p:attrName>style.visibility</p:attrName>
                                        </p:attrNameLst>
                                      </p:cBhvr>
                                      <p:to>
                                        <p:strVal val="visible"/>
                                      </p:to>
                                    </p:set>
                                    <p:anim calcmode="lin" valueType="num">
                                      <p:cBhvr>
                                        <p:cTn id="72" dur="1000" fill="hold"/>
                                        <p:tgtEl>
                                          <p:spTgt spid="3">
                                            <p:txEl>
                                              <p:pRg st="12" end="12"/>
                                            </p:txEl>
                                          </p:spTgt>
                                        </p:tgtEl>
                                        <p:attrNameLst>
                                          <p:attrName>ppt_w</p:attrName>
                                        </p:attrNameLst>
                                      </p:cBhvr>
                                      <p:tavLst>
                                        <p:tav tm="0">
                                          <p:val>
                                            <p:fltVal val="0"/>
                                          </p:val>
                                        </p:tav>
                                        <p:tav tm="100000">
                                          <p:val>
                                            <p:strVal val="#ppt_w"/>
                                          </p:val>
                                        </p:tav>
                                      </p:tavLst>
                                    </p:anim>
                                    <p:anim calcmode="lin" valueType="num">
                                      <p:cBhvr>
                                        <p:cTn id="73" dur="1000" fill="hold"/>
                                        <p:tgtEl>
                                          <p:spTgt spid="3">
                                            <p:txEl>
                                              <p:pRg st="12" end="12"/>
                                            </p:txEl>
                                          </p:spTgt>
                                        </p:tgtEl>
                                        <p:attrNameLst>
                                          <p:attrName>ppt_h</p:attrName>
                                        </p:attrNameLst>
                                      </p:cBhvr>
                                      <p:tavLst>
                                        <p:tav tm="0">
                                          <p:val>
                                            <p:fltVal val="0"/>
                                          </p:val>
                                        </p:tav>
                                        <p:tav tm="100000">
                                          <p:val>
                                            <p:strVal val="#ppt_h"/>
                                          </p:val>
                                        </p:tav>
                                      </p:tavLst>
                                    </p:anim>
                                    <p:anim calcmode="lin" valueType="num">
                                      <p:cBhvr>
                                        <p:cTn id="74" dur="1000" fill="hold"/>
                                        <p:tgtEl>
                                          <p:spTgt spid="3">
                                            <p:txEl>
                                              <p:pRg st="12" end="12"/>
                                            </p:txEl>
                                          </p:spTgt>
                                        </p:tgtEl>
                                        <p:attrNameLst>
                                          <p:attrName>style.rotation</p:attrName>
                                        </p:attrNameLst>
                                      </p:cBhvr>
                                      <p:tavLst>
                                        <p:tav tm="0">
                                          <p:val>
                                            <p:fltVal val="90"/>
                                          </p:val>
                                        </p:tav>
                                        <p:tav tm="100000">
                                          <p:val>
                                            <p:fltVal val="0"/>
                                          </p:val>
                                        </p:tav>
                                      </p:tavLst>
                                    </p:anim>
                                    <p:animEffect transition="in" filter="fade">
                                      <p:cBhvr>
                                        <p:cTn id="75" dur="1000"/>
                                        <p:tgtEl>
                                          <p:spTgt spid="3">
                                            <p:txEl>
                                              <p:pRg st="12" end="12"/>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nodeType="clickEffect">
                                  <p:stCondLst>
                                    <p:cond delay="0"/>
                                  </p:stCondLst>
                                  <p:childTnLst>
                                    <p:set>
                                      <p:cBhvr>
                                        <p:cTn id="79" dur="1" fill="hold">
                                          <p:stCondLst>
                                            <p:cond delay="0"/>
                                          </p:stCondLst>
                                        </p:cTn>
                                        <p:tgtEl>
                                          <p:spTgt spid="3">
                                            <p:txEl>
                                              <p:pRg st="13" end="13"/>
                                            </p:txEl>
                                          </p:spTgt>
                                        </p:tgtEl>
                                        <p:attrNameLst>
                                          <p:attrName>style.visibility</p:attrName>
                                        </p:attrNameLst>
                                      </p:cBhvr>
                                      <p:to>
                                        <p:strVal val="visible"/>
                                      </p:to>
                                    </p:set>
                                    <p:anim calcmode="lin" valueType="num">
                                      <p:cBhvr additive="base">
                                        <p:cTn id="80"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1309" y="736664"/>
            <a:ext cx="8610600" cy="1293028"/>
          </a:xfrm>
        </p:spPr>
        <p:txBody>
          <a:bodyPr>
            <a:normAutofit fontScale="90000"/>
          </a:bodyPr>
          <a:lstStyle/>
          <a:p>
            <a:r>
              <a:rPr lang="en-US" dirty="0"/>
              <a:t>Choosing the Analogous Pair</a:t>
            </a:r>
            <a:br>
              <a:rPr lang="en-US" dirty="0"/>
            </a:br>
            <a:endParaRPr lang="en-US" dirty="0"/>
          </a:p>
        </p:txBody>
      </p:sp>
      <p:sp>
        <p:nvSpPr>
          <p:cNvPr id="3" name="Content Placeholder 2"/>
          <p:cNvSpPr>
            <a:spLocks noGrp="1"/>
          </p:cNvSpPr>
          <p:nvPr>
            <p:ph idx="1"/>
          </p:nvPr>
        </p:nvSpPr>
        <p:spPr>
          <a:xfrm>
            <a:off x="193964" y="1865746"/>
            <a:ext cx="11739418" cy="4793672"/>
          </a:xfrm>
        </p:spPr>
        <p:txBody>
          <a:bodyPr/>
          <a:lstStyle/>
          <a:p>
            <a:pPr marL="0" indent="0">
              <a:buNone/>
            </a:pPr>
            <a:r>
              <a:rPr lang="en-US" sz="4000" dirty="0"/>
              <a:t>In this type of questions, a pair of words are given, followed by 4 pairs of words as alternatives. The candidate is required to choose the pair in which the words bears the same relationship to each other as the words of the given pair bear.</a:t>
            </a:r>
          </a:p>
          <a:p>
            <a:endParaRPr lang="en-US" dirty="0"/>
          </a:p>
        </p:txBody>
      </p:sp>
    </p:spTree>
    <p:extLst>
      <p:ext uri="{BB962C8B-B14F-4D97-AF65-F5344CB8AC3E}">
        <p14:creationId xmlns:p14="http://schemas.microsoft.com/office/powerpoint/2010/main" xmlns="" val="312136734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8254" y="579646"/>
            <a:ext cx="8610600" cy="1293028"/>
          </a:xfrm>
        </p:spPr>
        <p:txBody>
          <a:bodyPr/>
          <a:lstStyle/>
          <a:p>
            <a:r>
              <a:rPr lang="en-US" dirty="0"/>
              <a:t>Problems</a:t>
            </a:r>
            <a:br>
              <a:rPr lang="en-US" dirty="0"/>
            </a:br>
            <a:endParaRPr lang="en-US" dirty="0"/>
          </a:p>
        </p:txBody>
      </p:sp>
      <p:sp>
        <p:nvSpPr>
          <p:cNvPr id="3" name="Content Placeholder 2"/>
          <p:cNvSpPr>
            <a:spLocks noGrp="1"/>
          </p:cNvSpPr>
          <p:nvPr>
            <p:ph idx="1"/>
          </p:nvPr>
        </p:nvSpPr>
        <p:spPr>
          <a:xfrm>
            <a:off x="166255" y="1560945"/>
            <a:ext cx="11841018" cy="5126181"/>
          </a:xfrm>
        </p:spPr>
        <p:txBody>
          <a:bodyPr>
            <a:normAutofit/>
          </a:bodyPr>
          <a:lstStyle/>
          <a:p>
            <a:pPr marL="0" lvl="0" indent="0">
              <a:buNone/>
            </a:pPr>
            <a:r>
              <a:rPr lang="en-US" dirty="0"/>
              <a:t>1) Darkness : Lamp</a:t>
            </a:r>
          </a:p>
          <a:p>
            <a:pPr marL="914400" lvl="1" indent="-457200">
              <a:buFont typeface="+mj-lt"/>
              <a:buAutoNum type="alphaLcParenR"/>
            </a:pPr>
            <a:r>
              <a:rPr lang="en-US" dirty="0"/>
              <a:t>Fatigue: Exercise</a:t>
            </a:r>
          </a:p>
          <a:p>
            <a:pPr marL="914400" lvl="1" indent="-457200">
              <a:buFont typeface="+mj-lt"/>
              <a:buAutoNum type="alphaLcParenR"/>
            </a:pPr>
            <a:r>
              <a:rPr lang="en-US" dirty="0"/>
              <a:t>Thirst : water</a:t>
            </a:r>
          </a:p>
          <a:p>
            <a:pPr marL="914400" lvl="1" indent="-457200">
              <a:buFont typeface="+mj-lt"/>
              <a:buAutoNum type="alphaLcParenR"/>
            </a:pPr>
            <a:r>
              <a:rPr lang="en-US" dirty="0"/>
              <a:t>Medicine: illness</a:t>
            </a:r>
          </a:p>
          <a:p>
            <a:pPr marL="914400" lvl="1" indent="-457200">
              <a:buFont typeface="+mj-lt"/>
              <a:buAutoNum type="alphaLcParenR"/>
            </a:pPr>
            <a:r>
              <a:rPr lang="en-US" dirty="0"/>
              <a:t>Study: class room</a:t>
            </a:r>
          </a:p>
          <a:p>
            <a:pPr marL="0" indent="0">
              <a:buNone/>
            </a:pPr>
            <a:r>
              <a:rPr lang="en-US" dirty="0"/>
              <a:t>Sol) Just as a lamp eliminates darkness, so also water eliminates thirst.	 </a:t>
            </a:r>
          </a:p>
          <a:p>
            <a:pPr marL="0" lvl="0" indent="0">
              <a:buNone/>
            </a:pPr>
            <a:r>
              <a:rPr lang="en-US" dirty="0"/>
              <a:t>2) Sonnet: poem</a:t>
            </a:r>
          </a:p>
          <a:p>
            <a:pPr marL="914400" lvl="1" indent="-457200">
              <a:buFont typeface="+mj-lt"/>
              <a:buAutoNum type="alphaLcParenR"/>
            </a:pPr>
            <a:r>
              <a:rPr lang="en-US" dirty="0"/>
              <a:t>Lie: Falsehood</a:t>
            </a:r>
          </a:p>
          <a:p>
            <a:pPr marL="914400" lvl="1" indent="-457200">
              <a:buFont typeface="+mj-lt"/>
              <a:buAutoNum type="alphaLcParenR"/>
            </a:pPr>
            <a:r>
              <a:rPr lang="en-US" dirty="0"/>
              <a:t>Chapter: book</a:t>
            </a:r>
          </a:p>
          <a:p>
            <a:pPr marL="914400" lvl="1" indent="-457200">
              <a:buFont typeface="+mj-lt"/>
              <a:buAutoNum type="alphaLcParenR"/>
            </a:pPr>
            <a:r>
              <a:rPr lang="en-US" dirty="0"/>
              <a:t>Murder : crime</a:t>
            </a:r>
          </a:p>
          <a:p>
            <a:pPr marL="914400" lvl="1" indent="-457200">
              <a:buFont typeface="+mj-lt"/>
              <a:buAutoNum type="alphaLcParenR"/>
            </a:pPr>
            <a:r>
              <a:rPr lang="en-US" dirty="0"/>
              <a:t>Brutal : heroic</a:t>
            </a:r>
          </a:p>
          <a:p>
            <a:pPr marL="0" indent="0">
              <a:buNone/>
            </a:pPr>
            <a:r>
              <a:rPr lang="en-US" dirty="0"/>
              <a:t>Sol) sonnet is a type of poem. Similarly murder is a type of crime</a:t>
            </a:r>
          </a:p>
          <a:p>
            <a:endParaRPr lang="en-US" dirty="0"/>
          </a:p>
        </p:txBody>
      </p:sp>
    </p:spTree>
    <p:extLst>
      <p:ext uri="{BB962C8B-B14F-4D97-AF65-F5344CB8AC3E}">
        <p14:creationId xmlns:p14="http://schemas.microsoft.com/office/powerpoint/2010/main" xmlns="" val="124181636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6"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wipe(down)">
                                      <p:cBhvr>
                                        <p:cTn id="29" dur="580">
                                          <p:stCondLst>
                                            <p:cond delay="0"/>
                                          </p:stCondLst>
                                        </p:cTn>
                                        <p:tgtEl>
                                          <p:spTgt spid="3">
                                            <p:txEl>
                                              <p:pRg st="5" end="5"/>
                                            </p:txEl>
                                          </p:spTgt>
                                        </p:tgtEl>
                                      </p:cBhvr>
                                    </p:animEffect>
                                    <p:anim calcmode="lin" valueType="num">
                                      <p:cBhvr>
                                        <p:cTn id="30"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35" dur="26">
                                          <p:stCondLst>
                                            <p:cond delay="650"/>
                                          </p:stCondLst>
                                        </p:cTn>
                                        <p:tgtEl>
                                          <p:spTgt spid="3">
                                            <p:txEl>
                                              <p:pRg st="5" end="5"/>
                                            </p:txEl>
                                          </p:spTgt>
                                        </p:tgtEl>
                                      </p:cBhvr>
                                      <p:to x="100000" y="60000"/>
                                    </p:animScale>
                                    <p:animScale>
                                      <p:cBhvr>
                                        <p:cTn id="36" dur="166" decel="50000">
                                          <p:stCondLst>
                                            <p:cond delay="676"/>
                                          </p:stCondLst>
                                        </p:cTn>
                                        <p:tgtEl>
                                          <p:spTgt spid="3">
                                            <p:txEl>
                                              <p:pRg st="5" end="5"/>
                                            </p:txEl>
                                          </p:spTgt>
                                        </p:tgtEl>
                                      </p:cBhvr>
                                      <p:to x="100000" y="100000"/>
                                    </p:animScale>
                                    <p:animScale>
                                      <p:cBhvr>
                                        <p:cTn id="37" dur="26">
                                          <p:stCondLst>
                                            <p:cond delay="1312"/>
                                          </p:stCondLst>
                                        </p:cTn>
                                        <p:tgtEl>
                                          <p:spTgt spid="3">
                                            <p:txEl>
                                              <p:pRg st="5" end="5"/>
                                            </p:txEl>
                                          </p:spTgt>
                                        </p:tgtEl>
                                      </p:cBhvr>
                                      <p:to x="100000" y="80000"/>
                                    </p:animScale>
                                    <p:animScale>
                                      <p:cBhvr>
                                        <p:cTn id="38" dur="166" decel="50000">
                                          <p:stCondLst>
                                            <p:cond delay="1338"/>
                                          </p:stCondLst>
                                        </p:cTn>
                                        <p:tgtEl>
                                          <p:spTgt spid="3">
                                            <p:txEl>
                                              <p:pRg st="5" end="5"/>
                                            </p:txEl>
                                          </p:spTgt>
                                        </p:tgtEl>
                                      </p:cBhvr>
                                      <p:to x="100000" y="100000"/>
                                    </p:animScale>
                                    <p:animScale>
                                      <p:cBhvr>
                                        <p:cTn id="39" dur="26">
                                          <p:stCondLst>
                                            <p:cond delay="1642"/>
                                          </p:stCondLst>
                                        </p:cTn>
                                        <p:tgtEl>
                                          <p:spTgt spid="3">
                                            <p:txEl>
                                              <p:pRg st="5" end="5"/>
                                            </p:txEl>
                                          </p:spTgt>
                                        </p:tgtEl>
                                      </p:cBhvr>
                                      <p:to x="100000" y="90000"/>
                                    </p:animScale>
                                    <p:animScale>
                                      <p:cBhvr>
                                        <p:cTn id="40" dur="166" decel="50000">
                                          <p:stCondLst>
                                            <p:cond delay="1668"/>
                                          </p:stCondLst>
                                        </p:cTn>
                                        <p:tgtEl>
                                          <p:spTgt spid="3">
                                            <p:txEl>
                                              <p:pRg st="5" end="5"/>
                                            </p:txEl>
                                          </p:spTgt>
                                        </p:tgtEl>
                                      </p:cBhvr>
                                      <p:to x="100000" y="100000"/>
                                    </p:animScale>
                                    <p:animScale>
                                      <p:cBhvr>
                                        <p:cTn id="41" dur="26">
                                          <p:stCondLst>
                                            <p:cond delay="1808"/>
                                          </p:stCondLst>
                                        </p:cTn>
                                        <p:tgtEl>
                                          <p:spTgt spid="3">
                                            <p:txEl>
                                              <p:pRg st="5" end="5"/>
                                            </p:txEl>
                                          </p:spTgt>
                                        </p:tgtEl>
                                      </p:cBhvr>
                                      <p:to x="100000" y="95000"/>
                                    </p:animScale>
                                    <p:animScale>
                                      <p:cBhvr>
                                        <p:cTn id="42" dur="166" decel="50000">
                                          <p:stCondLst>
                                            <p:cond delay="1834"/>
                                          </p:stCondLst>
                                        </p:cTn>
                                        <p:tgtEl>
                                          <p:spTgt spid="3">
                                            <p:txEl>
                                              <p:pRg st="5" end="5"/>
                                            </p:txEl>
                                          </p:spTgt>
                                        </p:tgtEl>
                                      </p:cBhvr>
                                      <p:to x="100000" y="100000"/>
                                    </p:animScale>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 calcmode="lin" valueType="num">
                                      <p:cBhvr additive="base">
                                        <p:cTn id="4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anim calcmode="lin" valueType="num">
                                      <p:cBhvr additive="base">
                                        <p:cTn id="5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
                                            <p:txEl>
                                              <p:pRg st="9" end="9"/>
                                            </p:txEl>
                                          </p:spTgt>
                                        </p:tgtEl>
                                        <p:attrNameLst>
                                          <p:attrName>style.visibility</p:attrName>
                                        </p:attrNameLst>
                                      </p:cBhvr>
                                      <p:to>
                                        <p:strVal val="visible"/>
                                      </p:to>
                                    </p:set>
                                    <p:anim calcmode="lin" valueType="num">
                                      <p:cBhvr additive="base">
                                        <p:cTn id="5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9" end="9"/>
                                            </p:txEl>
                                          </p:spTgt>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3">
                                            <p:txEl>
                                              <p:pRg st="10" end="10"/>
                                            </p:txEl>
                                          </p:spTgt>
                                        </p:tgtEl>
                                        <p:attrNameLst>
                                          <p:attrName>style.visibility</p:attrName>
                                        </p:attrNameLst>
                                      </p:cBhvr>
                                      <p:to>
                                        <p:strVal val="visible"/>
                                      </p:to>
                                    </p:set>
                                    <p:anim calcmode="lin" valueType="num">
                                      <p:cBhvr additive="base">
                                        <p:cTn id="6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4" presetClass="entr" presetSubtype="10" fill="hold" nodeType="clickEffect">
                                  <p:stCondLst>
                                    <p:cond delay="0"/>
                                  </p:stCondLst>
                                  <p:childTnLst>
                                    <p:set>
                                      <p:cBhvr>
                                        <p:cTn id="68" dur="1" fill="hold">
                                          <p:stCondLst>
                                            <p:cond delay="0"/>
                                          </p:stCondLst>
                                        </p:cTn>
                                        <p:tgtEl>
                                          <p:spTgt spid="3">
                                            <p:txEl>
                                              <p:pRg st="11" end="11"/>
                                            </p:txEl>
                                          </p:spTgt>
                                        </p:tgtEl>
                                        <p:attrNameLst>
                                          <p:attrName>style.visibility</p:attrName>
                                        </p:attrNameLst>
                                      </p:cBhvr>
                                      <p:to>
                                        <p:strVal val="visible"/>
                                      </p:to>
                                    </p:set>
                                    <p:animEffect transition="in" filter="randombar(horizontal)">
                                      <p:cBhvr>
                                        <p:cTn id="69"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545" y="1524000"/>
            <a:ext cx="11933382" cy="5209309"/>
          </a:xfrm>
        </p:spPr>
        <p:txBody>
          <a:bodyPr>
            <a:normAutofit/>
          </a:bodyPr>
          <a:lstStyle/>
          <a:p>
            <a:pPr marL="0" lvl="0" indent="0">
              <a:buNone/>
            </a:pPr>
            <a:r>
              <a:rPr lang="en-US" dirty="0"/>
              <a:t>3) Liquor : intoxication</a:t>
            </a:r>
          </a:p>
          <a:p>
            <a:pPr marL="914400" lvl="1" indent="-457200">
              <a:buFont typeface="+mj-lt"/>
              <a:buAutoNum type="alphaLcParenR"/>
            </a:pPr>
            <a:r>
              <a:rPr lang="en-US" dirty="0"/>
              <a:t>Engine : Fuel</a:t>
            </a:r>
          </a:p>
          <a:p>
            <a:pPr marL="914400" lvl="1" indent="-457200">
              <a:buFont typeface="+mj-lt"/>
              <a:buAutoNum type="alphaLcParenR"/>
            </a:pPr>
            <a:r>
              <a:rPr lang="en-US" dirty="0"/>
              <a:t>Medicine : cure</a:t>
            </a:r>
          </a:p>
          <a:p>
            <a:pPr marL="914400" lvl="1" indent="-457200">
              <a:buFont typeface="+mj-lt"/>
              <a:buAutoNum type="alphaLcParenR"/>
            </a:pPr>
            <a:r>
              <a:rPr lang="en-US" dirty="0"/>
              <a:t>Whisky: alcoholic</a:t>
            </a:r>
          </a:p>
          <a:p>
            <a:pPr marL="914400" lvl="1" indent="-457200">
              <a:buFont typeface="+mj-lt"/>
              <a:buAutoNum type="alphaLcParenR"/>
            </a:pPr>
            <a:r>
              <a:rPr lang="en-US" dirty="0"/>
              <a:t>Bottle: cork</a:t>
            </a:r>
          </a:p>
          <a:p>
            <a:pPr marL="0" indent="0">
              <a:buNone/>
            </a:pPr>
            <a:r>
              <a:rPr lang="en-US" dirty="0"/>
              <a:t>Sol) second is the effect of the first. ANS: b</a:t>
            </a:r>
          </a:p>
          <a:p>
            <a:pPr marL="0" lvl="0" indent="0">
              <a:buNone/>
            </a:pPr>
            <a:r>
              <a:rPr lang="en-US" dirty="0"/>
              <a:t>4) King: crown</a:t>
            </a:r>
          </a:p>
          <a:p>
            <a:pPr marL="914400" lvl="1" indent="-457200">
              <a:buFont typeface="+mj-lt"/>
              <a:buAutoNum type="alphaLcParenR"/>
            </a:pPr>
            <a:r>
              <a:rPr lang="en-US" dirty="0"/>
              <a:t>Sculptor :  chisel</a:t>
            </a:r>
          </a:p>
          <a:p>
            <a:pPr marL="914400" lvl="1" indent="-457200">
              <a:buFont typeface="+mj-lt"/>
              <a:buAutoNum type="alphaLcParenR"/>
            </a:pPr>
            <a:r>
              <a:rPr lang="en-US" dirty="0"/>
              <a:t>Teacher : chalk</a:t>
            </a:r>
          </a:p>
          <a:p>
            <a:pPr marL="914400" lvl="1" indent="-457200">
              <a:buFont typeface="+mj-lt"/>
              <a:buAutoNum type="alphaLcParenR"/>
            </a:pPr>
            <a:r>
              <a:rPr lang="en-US" dirty="0"/>
              <a:t>Soldier: gun</a:t>
            </a:r>
          </a:p>
          <a:p>
            <a:pPr marL="914400" lvl="1" indent="-457200">
              <a:buFont typeface="+mj-lt"/>
              <a:buAutoNum type="alphaLcParenR"/>
            </a:pPr>
            <a:r>
              <a:rPr lang="en-US" dirty="0"/>
              <a:t>Priest: </a:t>
            </a:r>
            <a:r>
              <a:rPr lang="en-US" dirty="0" err="1"/>
              <a:t>mitre</a:t>
            </a:r>
            <a:endParaRPr lang="en-US" dirty="0"/>
          </a:p>
          <a:p>
            <a:pPr marL="0" indent="0">
              <a:buNone/>
            </a:pPr>
            <a:r>
              <a:rPr lang="en-US" dirty="0"/>
              <a:t>Sol) First is dignified by the second. ANS: d</a:t>
            </a:r>
          </a:p>
          <a:p>
            <a:endParaRPr lang="en-US" dirty="0"/>
          </a:p>
        </p:txBody>
      </p:sp>
    </p:spTree>
    <p:extLst>
      <p:ext uri="{BB962C8B-B14F-4D97-AF65-F5344CB8AC3E}">
        <p14:creationId xmlns:p14="http://schemas.microsoft.com/office/powerpoint/2010/main" xmlns="" val="114362950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p:cTn id="29"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0"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31"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32" dur="1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1000"/>
                                        <p:tgtEl>
                                          <p:spTgt spid="3">
                                            <p:txEl>
                                              <p:pRg st="6" end="6"/>
                                            </p:txEl>
                                          </p:spTgt>
                                        </p:tgtEl>
                                      </p:cBhvr>
                                    </p:animEffect>
                                    <p:anim calcmode="lin" valueType="num">
                                      <p:cBhvr>
                                        <p:cTn id="3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1000"/>
                                        <p:tgtEl>
                                          <p:spTgt spid="3">
                                            <p:txEl>
                                              <p:pRg st="7" end="7"/>
                                            </p:txEl>
                                          </p:spTgt>
                                        </p:tgtEl>
                                      </p:cBhvr>
                                    </p:animEffect>
                                    <p:anim calcmode="lin" valueType="num">
                                      <p:cBhvr>
                                        <p:cTn id="4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1000"/>
                                        <p:tgtEl>
                                          <p:spTgt spid="3">
                                            <p:txEl>
                                              <p:pRg st="8" end="8"/>
                                            </p:txEl>
                                          </p:spTgt>
                                        </p:tgtEl>
                                      </p:cBhvr>
                                    </p:animEffect>
                                    <p:anim calcmode="lin" valueType="num">
                                      <p:cBhvr>
                                        <p:cTn id="48"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1000"/>
                                        <p:tgtEl>
                                          <p:spTgt spid="3">
                                            <p:txEl>
                                              <p:pRg st="9" end="9"/>
                                            </p:txEl>
                                          </p:spTgt>
                                        </p:tgtEl>
                                      </p:cBhvr>
                                    </p:animEffect>
                                    <p:anim calcmode="lin" valueType="num">
                                      <p:cBhvr>
                                        <p:cTn id="53"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4" dur="1000" fill="hold"/>
                                        <p:tgtEl>
                                          <p:spTgt spid="3">
                                            <p:txEl>
                                              <p:pRg st="9" end="9"/>
                                            </p:txEl>
                                          </p:spTgt>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1000"/>
                                        <p:tgtEl>
                                          <p:spTgt spid="3">
                                            <p:txEl>
                                              <p:pRg st="10" end="10"/>
                                            </p:txEl>
                                          </p:spTgt>
                                        </p:tgtEl>
                                      </p:cBhvr>
                                    </p:animEffect>
                                    <p:anim calcmode="lin" valueType="num">
                                      <p:cBhvr>
                                        <p:cTn id="58"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9"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4" presetClass="entr" presetSubtype="10" fill="hold" nodeType="clickEffect">
                                  <p:stCondLst>
                                    <p:cond delay="0"/>
                                  </p:stCondLst>
                                  <p:childTnLst>
                                    <p:set>
                                      <p:cBhvr>
                                        <p:cTn id="63" dur="1" fill="hold">
                                          <p:stCondLst>
                                            <p:cond delay="0"/>
                                          </p:stCondLst>
                                        </p:cTn>
                                        <p:tgtEl>
                                          <p:spTgt spid="3">
                                            <p:txEl>
                                              <p:pRg st="11" end="11"/>
                                            </p:txEl>
                                          </p:spTgt>
                                        </p:tgtEl>
                                        <p:attrNameLst>
                                          <p:attrName>style.visibility</p:attrName>
                                        </p:attrNameLst>
                                      </p:cBhvr>
                                      <p:to>
                                        <p:strVal val="visible"/>
                                      </p:to>
                                    </p:set>
                                    <p:animEffect transition="in" filter="randombar(horizontal)">
                                      <p:cBhvr>
                                        <p:cTn id="6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lvl="0" indent="0">
              <a:buNone/>
            </a:pPr>
            <a:r>
              <a:rPr lang="en-US" dirty="0"/>
              <a:t>5) Spider : web</a:t>
            </a:r>
          </a:p>
          <a:p>
            <a:pPr marL="914400" lvl="1" indent="-457200">
              <a:buFont typeface="+mj-lt"/>
              <a:buAutoNum type="alphaLcParenR"/>
            </a:pPr>
            <a:r>
              <a:rPr lang="en-US" dirty="0"/>
              <a:t>Ink: pen</a:t>
            </a:r>
          </a:p>
          <a:p>
            <a:pPr marL="914400" lvl="1" indent="-457200">
              <a:buFont typeface="+mj-lt"/>
              <a:buAutoNum type="alphaLcParenR"/>
            </a:pPr>
            <a:r>
              <a:rPr lang="en-US" dirty="0"/>
              <a:t>Cock: hen</a:t>
            </a:r>
          </a:p>
          <a:p>
            <a:pPr marL="914400" lvl="1" indent="-457200">
              <a:buFont typeface="+mj-lt"/>
              <a:buAutoNum type="alphaLcParenR"/>
            </a:pPr>
            <a:r>
              <a:rPr lang="en-US" dirty="0"/>
              <a:t>Teacher: student</a:t>
            </a:r>
          </a:p>
          <a:p>
            <a:pPr marL="914400" lvl="1" indent="-457200">
              <a:buFont typeface="+mj-lt"/>
              <a:buAutoNum type="alphaLcParenR"/>
            </a:pPr>
            <a:r>
              <a:rPr lang="en-US" dirty="0"/>
              <a:t>Poet: poetry</a:t>
            </a:r>
          </a:p>
          <a:p>
            <a:r>
              <a:rPr lang="en-US" dirty="0"/>
              <a:t>Sol) First makes second. ANS: d</a:t>
            </a:r>
          </a:p>
          <a:p>
            <a:endParaRPr lang="en-US" dirty="0"/>
          </a:p>
        </p:txBody>
      </p:sp>
    </p:spTree>
    <p:extLst>
      <p:ext uri="{BB962C8B-B14F-4D97-AF65-F5344CB8AC3E}">
        <p14:creationId xmlns:p14="http://schemas.microsoft.com/office/powerpoint/2010/main" xmlns="" val="390445575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anim calcmode="lin" valueType="num">
                                      <p:cBhvr>
                                        <p:cTn id="3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4437" y="561173"/>
            <a:ext cx="8610600" cy="1293028"/>
          </a:xfrm>
        </p:spPr>
        <p:txBody>
          <a:bodyPr/>
          <a:lstStyle/>
          <a:p>
            <a:r>
              <a:rPr lang="en-US" dirty="0"/>
              <a:t>Number analogy’s</a:t>
            </a:r>
            <a:br>
              <a:rPr lang="en-US" dirty="0"/>
            </a:br>
            <a:endParaRPr lang="en-US" dirty="0"/>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175491" y="1570182"/>
                <a:ext cx="11949546" cy="5181600"/>
              </a:xfrm>
            </p:spPr>
            <p:txBody>
              <a:bodyPr>
                <a:normAutofit/>
              </a:bodyPr>
              <a:lstStyle/>
              <a:p>
                <a:pPr marL="0" lvl="0" indent="0">
                  <a:buNone/>
                </a:pPr>
                <a:r>
                  <a:rPr lang="en-US" dirty="0"/>
                  <a:t>1) 3:11::7:?</a:t>
                </a:r>
              </a:p>
              <a:p>
                <a:pPr marL="0" indent="0">
                  <a:buNone/>
                </a:pPr>
                <a:r>
                  <a:rPr lang="en-US" dirty="0"/>
                  <a:t>Sol) Clearly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3</m:t>
                        </m:r>
                      </m:e>
                      <m:sup>
                        <m:r>
                          <a:rPr lang="en-US" i="1">
                            <a:latin typeface="Cambria Math" panose="02040503050406030204" pitchFamily="18" charset="0"/>
                          </a:rPr>
                          <m:t>2</m:t>
                        </m:r>
                      </m:sup>
                    </m:sSup>
                    <m:r>
                      <a:rPr lang="en-US" i="1">
                        <a:latin typeface="Cambria Math" panose="02040503050406030204" pitchFamily="18" charset="0"/>
                      </a:rPr>
                      <m:t>+2=11 </m:t>
                    </m:r>
                    <m:r>
                      <a:rPr lang="en-US" i="1">
                        <a:latin typeface="Cambria Math" panose="02040503050406030204" pitchFamily="18" charset="0"/>
                      </a:rPr>
                      <m:t>𝑛𝑜𝑤</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7</m:t>
                        </m:r>
                      </m:e>
                      <m:sup>
                        <m:r>
                          <a:rPr lang="en-US" i="1">
                            <a:latin typeface="Cambria Math" panose="02040503050406030204" pitchFamily="18" charset="0"/>
                          </a:rPr>
                          <m:t>2</m:t>
                        </m:r>
                      </m:sup>
                    </m:sSup>
                    <m:r>
                      <a:rPr lang="en-US" i="1">
                        <a:latin typeface="Cambria Math" panose="02040503050406030204" pitchFamily="18" charset="0"/>
                      </a:rPr>
                      <m:t>+2=51</m:t>
                    </m:r>
                  </m:oMath>
                </a14:m>
                <a:endParaRPr lang="en-US" dirty="0"/>
              </a:p>
              <a:p>
                <a:pPr marL="0" indent="0">
                  <a:buNone/>
                </a:pPr>
                <a:r>
                  <a:rPr lang="en-US" dirty="0"/>
                  <a:t>So, if the 1</a:t>
                </a:r>
                <a:r>
                  <a:rPr lang="en-US" baseline="30000" dirty="0"/>
                  <a:t>st</a:t>
                </a:r>
                <a:r>
                  <a:rPr lang="en-US" dirty="0"/>
                  <a:t> no is X, the 2</a:t>
                </a:r>
                <a:r>
                  <a:rPr lang="en-US" baseline="30000" dirty="0"/>
                  <a:t>nd</a:t>
                </a:r>
                <a:r>
                  <a:rPr lang="en-US" dirty="0"/>
                  <a:t> no is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2</m:t>
                        </m:r>
                      </m:sup>
                    </m:sSup>
                    <m:r>
                      <a:rPr lang="en-US" i="1">
                        <a:latin typeface="Cambria Math" panose="02040503050406030204" pitchFamily="18" charset="0"/>
                      </a:rPr>
                      <m:t>+2</m:t>
                    </m:r>
                  </m:oMath>
                </a14:m>
                <a:endParaRPr lang="en-US" dirty="0"/>
              </a:p>
              <a:p>
                <a:pPr marL="0" indent="0">
                  <a:buNone/>
                </a:pPr>
                <a:r>
                  <a:rPr lang="en-US" dirty="0"/>
                  <a:t>Thus, the relationship is </a:t>
                </a:r>
                <a14:m>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2</m:t>
                        </m:r>
                      </m:sup>
                    </m:sSup>
                    <m:r>
                      <a:rPr lang="en-US" i="1">
                        <a:latin typeface="Cambria Math" panose="02040503050406030204" pitchFamily="18" charset="0"/>
                      </a:rPr>
                      <m:t>+2</m:t>
                    </m:r>
                  </m:oMath>
                </a14:m>
                <a:endParaRPr lang="en-US" dirty="0"/>
              </a:p>
              <a:p>
                <a:pPr marL="0" indent="0">
                  <a:buNone/>
                </a:pPr>
                <a:endParaRPr lang="en-US" dirty="0"/>
              </a:p>
              <a:p>
                <a:pPr marL="0" lvl="0" indent="0">
                  <a:buNone/>
                </a:pPr>
                <a:r>
                  <a:rPr lang="en-US" dirty="0"/>
                  <a:t>2) 11::1210?</a:t>
                </a:r>
              </a:p>
              <a:p>
                <a:pPr marL="0" indent="0">
                  <a:buNone/>
                </a:pPr>
                <a:r>
                  <a:rPr lang="en-US" dirty="0"/>
                  <a:t>Sol) Clearly the relationship is </a:t>
                </a:r>
                <a14:m>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−1)</m:t>
                    </m:r>
                  </m:oMath>
                </a14:m>
                <a:endParaRPr lang="en-US" dirty="0"/>
              </a:p>
              <a:p>
                <a:pPr marL="0" indent="0">
                  <a:buNone/>
                </a:pPr>
                <a:endParaRPr lang="en-US" dirty="0"/>
              </a:p>
              <a:p>
                <a:pPr marL="0" lvl="0" indent="0">
                  <a:buNone/>
                </a:pPr>
                <a:r>
                  <a:rPr lang="en-US" dirty="0"/>
                  <a:t>3) Which no is like the given set of </a:t>
                </a:r>
                <a:r>
                  <a:rPr lang="en-US" dirty="0" err="1"/>
                  <a:t>nos</a:t>
                </a:r>
                <a:r>
                  <a:rPr lang="en-US" dirty="0"/>
                  <a:t>?(Given set: (3, 17, 31))</a:t>
                </a:r>
              </a:p>
              <a:p>
                <a:pPr marL="0" indent="0">
                  <a:buNone/>
                </a:pPr>
                <a:r>
                  <a:rPr lang="en-US" dirty="0"/>
                  <a:t>Sol) Prime i.e., 5</a:t>
                </a: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75491" y="1570182"/>
                <a:ext cx="11949546" cy="5181600"/>
              </a:xfrm>
              <a:blipFill>
                <a:blip r:embed="rId2"/>
                <a:stretch>
                  <a:fillRect l="-663" t="-1529"/>
                </a:stretch>
              </a:blipFill>
            </p:spPr>
            <p:txBody>
              <a:bodyPr/>
              <a:lstStyle/>
              <a:p>
                <a:r>
                  <a:rPr lang="en-US" dirty="0">
                    <a:noFill/>
                  </a:rPr>
                  <a:t> </a:t>
                </a:r>
              </a:p>
            </p:txBody>
          </p:sp>
        </mc:Fallback>
      </mc:AlternateContent>
    </p:spTree>
    <p:extLst>
      <p:ext uri="{BB962C8B-B14F-4D97-AF65-F5344CB8AC3E}">
        <p14:creationId xmlns:p14="http://schemas.microsoft.com/office/powerpoint/2010/main" xmlns="" val="311537986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1000"/>
                                        <p:tgtEl>
                                          <p:spTgt spid="3">
                                            <p:txEl>
                                              <p:pRg st="0" end="0"/>
                                            </p:txEl>
                                          </p:spTgt>
                                        </p:tgtEl>
                                      </p:cBhvr>
                                    </p:animEffect>
                                    <p:anim calcmode="lin" valueType="num">
                                      <p:cBhvr>
                                        <p:cTn id="2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 calcmode="lin" valueType="num">
                                      <p:cBhvr>
                                        <p:cTn id="32"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33"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34"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35" dur="1000"/>
                                        <p:tgtEl>
                                          <p:spTgt spid="3">
                                            <p:txEl>
                                              <p:pRg st="1" end="1"/>
                                            </p:txEl>
                                          </p:spTgt>
                                        </p:tgtEl>
                                      </p:cBhvr>
                                    </p:animEffect>
                                  </p:childTnLst>
                                </p:cTn>
                              </p:par>
                              <p:par>
                                <p:cTn id="36" presetID="31" presetClass="entr" presetSubtype="0" fill="hold" nodeType="withEffect">
                                  <p:stCondLst>
                                    <p:cond delay="0"/>
                                  </p:stCondLst>
                                  <p:childTnLst>
                                    <p:set>
                                      <p:cBhvr>
                                        <p:cTn id="37" dur="1" fill="hold">
                                          <p:stCondLst>
                                            <p:cond delay="0"/>
                                          </p:stCondLst>
                                        </p:cTn>
                                        <p:tgtEl>
                                          <p:spTgt spid="3">
                                            <p:txEl>
                                              <p:pRg st="2" end="2"/>
                                            </p:txEl>
                                          </p:spTgt>
                                        </p:tgtEl>
                                        <p:attrNameLst>
                                          <p:attrName>style.visibility</p:attrName>
                                        </p:attrNameLst>
                                      </p:cBhvr>
                                      <p:to>
                                        <p:strVal val="visible"/>
                                      </p:to>
                                    </p:set>
                                    <p:anim calcmode="lin" valueType="num">
                                      <p:cBhvr>
                                        <p:cTn id="38"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9"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40"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41" dur="1000"/>
                                        <p:tgtEl>
                                          <p:spTgt spid="3">
                                            <p:txEl>
                                              <p:pRg st="2" end="2"/>
                                            </p:txEl>
                                          </p:spTgt>
                                        </p:tgtEl>
                                      </p:cBhvr>
                                    </p:animEffect>
                                  </p:childTnLst>
                                </p:cTn>
                              </p:par>
                              <p:par>
                                <p:cTn id="42" presetID="31" presetClass="entr" presetSubtype="0" fill="hold" nodeType="withEffect">
                                  <p:stCondLst>
                                    <p:cond delay="0"/>
                                  </p:stCondLst>
                                  <p:childTnLst>
                                    <p:set>
                                      <p:cBhvr>
                                        <p:cTn id="43" dur="1" fill="hold">
                                          <p:stCondLst>
                                            <p:cond delay="0"/>
                                          </p:stCondLst>
                                        </p:cTn>
                                        <p:tgtEl>
                                          <p:spTgt spid="3">
                                            <p:txEl>
                                              <p:pRg st="3" end="3"/>
                                            </p:txEl>
                                          </p:spTgt>
                                        </p:tgtEl>
                                        <p:attrNameLst>
                                          <p:attrName>style.visibility</p:attrName>
                                        </p:attrNameLst>
                                      </p:cBhvr>
                                      <p:to>
                                        <p:strVal val="visible"/>
                                      </p:to>
                                    </p:set>
                                    <p:anim calcmode="lin" valueType="num">
                                      <p:cBhvr>
                                        <p:cTn id="44"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45"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46"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47" dur="1000"/>
                                        <p:tgtEl>
                                          <p:spTgt spid="3">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3">
                                            <p:txEl>
                                              <p:pRg st="5" end="5"/>
                                            </p:txEl>
                                          </p:spTgt>
                                        </p:tgtEl>
                                        <p:attrNameLst>
                                          <p:attrName>style.visibility</p:attrName>
                                        </p:attrNameLst>
                                      </p:cBhvr>
                                      <p:to>
                                        <p:strVal val="visible"/>
                                      </p:to>
                                    </p:set>
                                    <p:anim calcmode="lin" valueType="num">
                                      <p:cBhvr additive="base">
                                        <p:cTn id="52"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3">
                                            <p:txEl>
                                              <p:pRg st="6" end="6"/>
                                            </p:txEl>
                                          </p:spTgt>
                                        </p:tgtEl>
                                        <p:attrNameLst>
                                          <p:attrName>style.visibility</p:attrName>
                                        </p:attrNameLst>
                                      </p:cBhvr>
                                      <p:to>
                                        <p:strVal val="visible"/>
                                      </p:to>
                                    </p:set>
                                    <p:animEffect transition="in" filter="fade">
                                      <p:cBhvr>
                                        <p:cTn id="58" dur="1000"/>
                                        <p:tgtEl>
                                          <p:spTgt spid="3">
                                            <p:txEl>
                                              <p:pRg st="6" end="6"/>
                                            </p:txEl>
                                          </p:spTgt>
                                        </p:tgtEl>
                                      </p:cBhvr>
                                    </p:animEffect>
                                    <p:anim calcmode="lin" valueType="num">
                                      <p:cBhvr>
                                        <p:cTn id="5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6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3">
                                            <p:txEl>
                                              <p:pRg st="8" end="8"/>
                                            </p:txEl>
                                          </p:spTgt>
                                        </p:tgtEl>
                                        <p:attrNameLst>
                                          <p:attrName>style.visibility</p:attrName>
                                        </p:attrNameLst>
                                      </p:cBhvr>
                                      <p:to>
                                        <p:strVal val="visible"/>
                                      </p:to>
                                    </p:set>
                                    <p:anim calcmode="lin" valueType="num">
                                      <p:cBhvr additive="base">
                                        <p:cTn id="6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3">
                                            <p:txEl>
                                              <p:pRg st="9" end="9"/>
                                            </p:txEl>
                                          </p:spTgt>
                                        </p:tgtEl>
                                        <p:attrNameLst>
                                          <p:attrName>style.visibility</p:attrName>
                                        </p:attrNameLst>
                                      </p:cBhvr>
                                      <p:to>
                                        <p:strVal val="visible"/>
                                      </p:to>
                                    </p:set>
                                    <p:anim calcmode="lin" valueType="num">
                                      <p:cBhvr additive="base">
                                        <p:cTn id="7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5963" y="441100"/>
            <a:ext cx="8610600" cy="1293028"/>
          </a:xfrm>
        </p:spPr>
        <p:txBody>
          <a:bodyPr/>
          <a:lstStyle/>
          <a:p>
            <a:r>
              <a:rPr lang="en-US" dirty="0"/>
              <a:t>Problems</a:t>
            </a:r>
            <a:br>
              <a:rPr lang="en-US" dirty="0"/>
            </a:br>
            <a:endParaRPr lang="en-US" dirty="0"/>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101599" y="1579418"/>
                <a:ext cx="11905673" cy="5098473"/>
              </a:xfrm>
            </p:spPr>
            <p:txBody>
              <a:bodyPr>
                <a:normAutofit fontScale="92500" lnSpcReduction="10000"/>
              </a:bodyPr>
              <a:lstStyle/>
              <a:p>
                <a:pPr marL="0" lvl="0" indent="0">
                  <a:buNone/>
                </a:pPr>
                <a:r>
                  <a:rPr lang="en-US" dirty="0"/>
                  <a:t>1) In the series 357, 363, 369,….., what will be the 10</a:t>
                </a:r>
                <a:r>
                  <a:rPr lang="en-US" baseline="30000" dirty="0"/>
                  <a:t>th</a:t>
                </a:r>
                <a:r>
                  <a:rPr lang="en-US" dirty="0"/>
                  <a:t> term?</a:t>
                </a:r>
              </a:p>
              <a:p>
                <a:pPr marL="0" indent="0">
                  <a:buNone/>
                </a:pPr>
                <a:r>
                  <a:rPr lang="en-US" dirty="0"/>
                  <a:t>Sol) The given series is in A.P with a=357, d=6</a:t>
                </a:r>
              </a:p>
              <a:p>
                <a:pPr marL="0" indent="0">
                  <a:buNone/>
                </a:pPr>
                <a:r>
                  <a:rPr lang="en-US" dirty="0"/>
                  <a:t>10</a:t>
                </a:r>
                <a:r>
                  <a:rPr lang="en-US" baseline="30000" dirty="0"/>
                  <a:t>th</a:t>
                </a:r>
                <a:r>
                  <a:rPr lang="en-US" dirty="0"/>
                  <a:t> term = 9+(10-1)x6=411</a:t>
                </a:r>
              </a:p>
              <a:p>
                <a:pPr marL="0" indent="0">
                  <a:buNone/>
                </a:pPr>
                <a:endParaRPr lang="en-US" dirty="0"/>
              </a:p>
              <a:p>
                <a:pPr marL="0" lvl="0" indent="0">
                  <a:buNone/>
                </a:pPr>
                <a:r>
                  <a:rPr lang="en-US" dirty="0"/>
                  <a:t>2) How many terms are there in the series 201, 208, 215, ……, 360?</a:t>
                </a:r>
              </a:p>
              <a:p>
                <a:pPr marL="0" indent="0">
                  <a:buNone/>
                </a:pPr>
                <a:r>
                  <a:rPr lang="en-US" dirty="0"/>
                  <a:t>Sol) A.P a=201, d=7</a:t>
                </a:r>
              </a:p>
              <a:p>
                <a:pPr marL="0" indent="0">
                  <a:buNone/>
                </a:pPr>
                <a:r>
                  <a:rPr lang="en-US" dirty="0"/>
                  <a:t>Let the no of terms be n</a:t>
                </a:r>
              </a:p>
              <a:p>
                <a:pPr marL="0" indent="0">
                  <a:buNone/>
                </a:pPr>
                <a:r>
                  <a:rPr lang="en-US" dirty="0"/>
                  <a:t>Then 369 = 201+(n-1)x7 or n = 25</a:t>
                </a:r>
              </a:p>
              <a:p>
                <a:pPr marL="0" indent="0">
                  <a:buNone/>
                </a:pPr>
                <a:endParaRPr lang="en-US" dirty="0"/>
              </a:p>
              <a:p>
                <a:pPr marL="0" lvl="0" indent="0">
                  <a:buNone/>
                </a:pPr>
                <a:r>
                  <a:rPr lang="en-US" dirty="0"/>
                  <a:t>3) In the series 7, 14, 28, ….. , what will be the 10</a:t>
                </a:r>
                <a:r>
                  <a:rPr lang="en-US" baseline="30000" dirty="0"/>
                  <a:t>th</a:t>
                </a:r>
                <a:r>
                  <a:rPr lang="en-US" dirty="0"/>
                  <a:t> term?</a:t>
                </a:r>
              </a:p>
              <a:p>
                <a:pPr marL="0" indent="0">
                  <a:buNone/>
                </a:pPr>
                <a:r>
                  <a:rPr lang="en-US" dirty="0"/>
                  <a:t>Sol) Clearly 7 x 2=14, 14x2=28, …….G.P</a:t>
                </a:r>
              </a:p>
              <a:p>
                <a:pPr marL="0" indent="0">
                  <a:buNone/>
                </a:pPr>
                <a:r>
                  <a:rPr lang="en-US" dirty="0"/>
                  <a:t>A=7, r=2</a:t>
                </a:r>
              </a:p>
              <a:p>
                <a:pPr marL="0" indent="0">
                  <a:buNone/>
                </a:pPr>
                <a:r>
                  <a:rPr lang="en-US" dirty="0"/>
                  <a:t>10</a:t>
                </a:r>
                <a:r>
                  <a:rPr lang="en-US" baseline="30000" dirty="0"/>
                  <a:t>th</a:t>
                </a:r>
                <a:r>
                  <a:rPr lang="en-US" dirty="0"/>
                  <a:t> term = </a:t>
                </a:r>
                <a14:m>
                  <m:oMath xmlns:m="http://schemas.openxmlformats.org/officeDocument/2006/math">
                    <m:r>
                      <a:rPr lang="en-US" i="1">
                        <a:latin typeface="Cambria Math" panose="02040503050406030204" pitchFamily="18" charset="0"/>
                      </a:rPr>
                      <m:t>𝑎</m:t>
                    </m:r>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(10−1)</m:t>
                        </m:r>
                      </m:sup>
                    </m:sSup>
                    <m:r>
                      <a:rPr lang="en-US" i="1">
                        <a:latin typeface="Cambria Math" panose="02040503050406030204" pitchFamily="18" charset="0"/>
                      </a:rPr>
                      <m:t>=</m:t>
                    </m:r>
                    <m:r>
                      <a:rPr lang="en-US" i="1">
                        <a:latin typeface="Cambria Math" panose="02040503050406030204" pitchFamily="18" charset="0"/>
                      </a:rPr>
                      <m:t>𝑎</m:t>
                    </m:r>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9</m:t>
                        </m:r>
                      </m:sup>
                    </m:sSup>
                    <m:r>
                      <a:rPr lang="en-US" i="1">
                        <a:latin typeface="Cambria Math" panose="02040503050406030204" pitchFamily="18" charset="0"/>
                      </a:rPr>
                      <m:t>=7×</m:t>
                    </m:r>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9</m:t>
                        </m:r>
                      </m:sup>
                    </m:sSup>
                    <m:r>
                      <a:rPr lang="en-US" i="1">
                        <a:latin typeface="Cambria Math" panose="02040503050406030204" pitchFamily="18" charset="0"/>
                      </a:rPr>
                      <m:t>=7×512=3584</m:t>
                    </m:r>
                  </m:oMath>
                </a14:m>
                <a:endParaRPr lang="en-US"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01599" y="1579418"/>
                <a:ext cx="11905673" cy="5098473"/>
              </a:xfrm>
              <a:blipFill>
                <a:blip r:embed="rId2"/>
                <a:stretch>
                  <a:fillRect l="-563" t="-1794"/>
                </a:stretch>
              </a:blipFill>
            </p:spPr>
            <p:txBody>
              <a:bodyPr/>
              <a:lstStyle/>
              <a:p>
                <a:r>
                  <a:rPr lang="en-US">
                    <a:noFill/>
                  </a:rPr>
                  <a:t> </a:t>
                </a:r>
              </a:p>
            </p:txBody>
          </p:sp>
        </mc:Fallback>
      </mc:AlternateContent>
    </p:spTree>
    <p:extLst>
      <p:ext uri="{BB962C8B-B14F-4D97-AF65-F5344CB8AC3E}">
        <p14:creationId xmlns:p14="http://schemas.microsoft.com/office/powerpoint/2010/main" xmlns="" val="173796681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wipe(down)">
                                      <p:cBhvr>
                                        <p:cTn id="25" dur="580">
                                          <p:stCondLst>
                                            <p:cond delay="0"/>
                                          </p:stCondLst>
                                        </p:cTn>
                                        <p:tgtEl>
                                          <p:spTgt spid="3">
                                            <p:txEl>
                                              <p:pRg st="1" end="1"/>
                                            </p:txEl>
                                          </p:spTgt>
                                        </p:tgtEl>
                                      </p:cBhvr>
                                    </p:animEffect>
                                    <p:anim calcmode="lin" valueType="num">
                                      <p:cBhvr>
                                        <p:cTn id="26"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xEl>
                                              <p:pRg st="1" end="1"/>
                                            </p:txEl>
                                          </p:spTgt>
                                        </p:tgtEl>
                                      </p:cBhvr>
                                      <p:to x="100000" y="60000"/>
                                    </p:animScale>
                                    <p:animScale>
                                      <p:cBhvr>
                                        <p:cTn id="32" dur="166" decel="50000">
                                          <p:stCondLst>
                                            <p:cond delay="676"/>
                                          </p:stCondLst>
                                        </p:cTn>
                                        <p:tgtEl>
                                          <p:spTgt spid="3">
                                            <p:txEl>
                                              <p:pRg st="1" end="1"/>
                                            </p:txEl>
                                          </p:spTgt>
                                        </p:tgtEl>
                                      </p:cBhvr>
                                      <p:to x="100000" y="100000"/>
                                    </p:animScale>
                                    <p:animScale>
                                      <p:cBhvr>
                                        <p:cTn id="33" dur="26">
                                          <p:stCondLst>
                                            <p:cond delay="1312"/>
                                          </p:stCondLst>
                                        </p:cTn>
                                        <p:tgtEl>
                                          <p:spTgt spid="3">
                                            <p:txEl>
                                              <p:pRg st="1" end="1"/>
                                            </p:txEl>
                                          </p:spTgt>
                                        </p:tgtEl>
                                      </p:cBhvr>
                                      <p:to x="100000" y="80000"/>
                                    </p:animScale>
                                    <p:animScale>
                                      <p:cBhvr>
                                        <p:cTn id="34" dur="166" decel="50000">
                                          <p:stCondLst>
                                            <p:cond delay="1338"/>
                                          </p:stCondLst>
                                        </p:cTn>
                                        <p:tgtEl>
                                          <p:spTgt spid="3">
                                            <p:txEl>
                                              <p:pRg st="1" end="1"/>
                                            </p:txEl>
                                          </p:spTgt>
                                        </p:tgtEl>
                                      </p:cBhvr>
                                      <p:to x="100000" y="100000"/>
                                    </p:animScale>
                                    <p:animScale>
                                      <p:cBhvr>
                                        <p:cTn id="35" dur="26">
                                          <p:stCondLst>
                                            <p:cond delay="1642"/>
                                          </p:stCondLst>
                                        </p:cTn>
                                        <p:tgtEl>
                                          <p:spTgt spid="3">
                                            <p:txEl>
                                              <p:pRg st="1" end="1"/>
                                            </p:txEl>
                                          </p:spTgt>
                                        </p:tgtEl>
                                      </p:cBhvr>
                                      <p:to x="100000" y="90000"/>
                                    </p:animScale>
                                    <p:animScale>
                                      <p:cBhvr>
                                        <p:cTn id="36" dur="166" decel="50000">
                                          <p:stCondLst>
                                            <p:cond delay="1668"/>
                                          </p:stCondLst>
                                        </p:cTn>
                                        <p:tgtEl>
                                          <p:spTgt spid="3">
                                            <p:txEl>
                                              <p:pRg st="1" end="1"/>
                                            </p:txEl>
                                          </p:spTgt>
                                        </p:tgtEl>
                                      </p:cBhvr>
                                      <p:to x="100000" y="100000"/>
                                    </p:animScale>
                                    <p:animScale>
                                      <p:cBhvr>
                                        <p:cTn id="37" dur="26">
                                          <p:stCondLst>
                                            <p:cond delay="1808"/>
                                          </p:stCondLst>
                                        </p:cTn>
                                        <p:tgtEl>
                                          <p:spTgt spid="3">
                                            <p:txEl>
                                              <p:pRg st="1" end="1"/>
                                            </p:txEl>
                                          </p:spTgt>
                                        </p:tgtEl>
                                      </p:cBhvr>
                                      <p:to x="100000" y="95000"/>
                                    </p:animScale>
                                    <p:animScale>
                                      <p:cBhvr>
                                        <p:cTn id="38" dur="166" decel="50000">
                                          <p:stCondLst>
                                            <p:cond delay="1834"/>
                                          </p:stCondLst>
                                        </p:cTn>
                                        <p:tgtEl>
                                          <p:spTgt spid="3">
                                            <p:txEl>
                                              <p:pRg st="1" end="1"/>
                                            </p:txEl>
                                          </p:spTgt>
                                        </p:tgtEl>
                                      </p:cBhvr>
                                      <p:to x="100000" y="100000"/>
                                    </p:animScale>
                                  </p:childTnLst>
                                </p:cTn>
                              </p:par>
                              <p:par>
                                <p:cTn id="39" presetID="26" presetClass="entr" presetSubtype="0" fill="hold" nodeType="withEffect">
                                  <p:stCondLst>
                                    <p:cond delay="0"/>
                                  </p:stCondLst>
                                  <p:childTnLst>
                                    <p:set>
                                      <p:cBhvr>
                                        <p:cTn id="40" dur="1" fill="hold">
                                          <p:stCondLst>
                                            <p:cond delay="0"/>
                                          </p:stCondLst>
                                        </p:cTn>
                                        <p:tgtEl>
                                          <p:spTgt spid="3">
                                            <p:txEl>
                                              <p:pRg st="2" end="2"/>
                                            </p:txEl>
                                          </p:spTgt>
                                        </p:tgtEl>
                                        <p:attrNameLst>
                                          <p:attrName>style.visibility</p:attrName>
                                        </p:attrNameLst>
                                      </p:cBhvr>
                                      <p:to>
                                        <p:strVal val="visible"/>
                                      </p:to>
                                    </p:set>
                                    <p:animEffect transition="in" filter="wipe(down)">
                                      <p:cBhvr>
                                        <p:cTn id="41" dur="580">
                                          <p:stCondLst>
                                            <p:cond delay="0"/>
                                          </p:stCondLst>
                                        </p:cTn>
                                        <p:tgtEl>
                                          <p:spTgt spid="3">
                                            <p:txEl>
                                              <p:pRg st="2" end="2"/>
                                            </p:txEl>
                                          </p:spTgt>
                                        </p:tgtEl>
                                      </p:cBhvr>
                                    </p:animEffect>
                                    <p:anim calcmode="lin" valueType="num">
                                      <p:cBhvr>
                                        <p:cTn id="42"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47" dur="26">
                                          <p:stCondLst>
                                            <p:cond delay="650"/>
                                          </p:stCondLst>
                                        </p:cTn>
                                        <p:tgtEl>
                                          <p:spTgt spid="3">
                                            <p:txEl>
                                              <p:pRg st="2" end="2"/>
                                            </p:txEl>
                                          </p:spTgt>
                                        </p:tgtEl>
                                      </p:cBhvr>
                                      <p:to x="100000" y="60000"/>
                                    </p:animScale>
                                    <p:animScale>
                                      <p:cBhvr>
                                        <p:cTn id="48" dur="166" decel="50000">
                                          <p:stCondLst>
                                            <p:cond delay="676"/>
                                          </p:stCondLst>
                                        </p:cTn>
                                        <p:tgtEl>
                                          <p:spTgt spid="3">
                                            <p:txEl>
                                              <p:pRg st="2" end="2"/>
                                            </p:txEl>
                                          </p:spTgt>
                                        </p:tgtEl>
                                      </p:cBhvr>
                                      <p:to x="100000" y="100000"/>
                                    </p:animScale>
                                    <p:animScale>
                                      <p:cBhvr>
                                        <p:cTn id="49" dur="26">
                                          <p:stCondLst>
                                            <p:cond delay="1312"/>
                                          </p:stCondLst>
                                        </p:cTn>
                                        <p:tgtEl>
                                          <p:spTgt spid="3">
                                            <p:txEl>
                                              <p:pRg st="2" end="2"/>
                                            </p:txEl>
                                          </p:spTgt>
                                        </p:tgtEl>
                                      </p:cBhvr>
                                      <p:to x="100000" y="80000"/>
                                    </p:animScale>
                                    <p:animScale>
                                      <p:cBhvr>
                                        <p:cTn id="50" dur="166" decel="50000">
                                          <p:stCondLst>
                                            <p:cond delay="1338"/>
                                          </p:stCondLst>
                                        </p:cTn>
                                        <p:tgtEl>
                                          <p:spTgt spid="3">
                                            <p:txEl>
                                              <p:pRg st="2" end="2"/>
                                            </p:txEl>
                                          </p:spTgt>
                                        </p:tgtEl>
                                      </p:cBhvr>
                                      <p:to x="100000" y="100000"/>
                                    </p:animScale>
                                    <p:animScale>
                                      <p:cBhvr>
                                        <p:cTn id="51" dur="26">
                                          <p:stCondLst>
                                            <p:cond delay="1642"/>
                                          </p:stCondLst>
                                        </p:cTn>
                                        <p:tgtEl>
                                          <p:spTgt spid="3">
                                            <p:txEl>
                                              <p:pRg st="2" end="2"/>
                                            </p:txEl>
                                          </p:spTgt>
                                        </p:tgtEl>
                                      </p:cBhvr>
                                      <p:to x="100000" y="90000"/>
                                    </p:animScale>
                                    <p:animScale>
                                      <p:cBhvr>
                                        <p:cTn id="52" dur="166" decel="50000">
                                          <p:stCondLst>
                                            <p:cond delay="1668"/>
                                          </p:stCondLst>
                                        </p:cTn>
                                        <p:tgtEl>
                                          <p:spTgt spid="3">
                                            <p:txEl>
                                              <p:pRg st="2" end="2"/>
                                            </p:txEl>
                                          </p:spTgt>
                                        </p:tgtEl>
                                      </p:cBhvr>
                                      <p:to x="100000" y="100000"/>
                                    </p:animScale>
                                    <p:animScale>
                                      <p:cBhvr>
                                        <p:cTn id="53" dur="26">
                                          <p:stCondLst>
                                            <p:cond delay="1808"/>
                                          </p:stCondLst>
                                        </p:cTn>
                                        <p:tgtEl>
                                          <p:spTgt spid="3">
                                            <p:txEl>
                                              <p:pRg st="2" end="2"/>
                                            </p:txEl>
                                          </p:spTgt>
                                        </p:tgtEl>
                                      </p:cBhvr>
                                      <p:to x="100000" y="95000"/>
                                    </p:animScale>
                                    <p:animScale>
                                      <p:cBhvr>
                                        <p:cTn id="54" dur="166" decel="50000">
                                          <p:stCondLst>
                                            <p:cond delay="1834"/>
                                          </p:stCondLst>
                                        </p:cTn>
                                        <p:tgtEl>
                                          <p:spTgt spid="3">
                                            <p:txEl>
                                              <p:pRg st="2" end="2"/>
                                            </p:txEl>
                                          </p:spTgt>
                                        </p:tgtEl>
                                      </p:cBhvr>
                                      <p:to x="100000" y="100000"/>
                                    </p:animScale>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nodeType="click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anim calcmode="lin" valueType="num">
                                      <p:cBhvr>
                                        <p:cTn id="59"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60"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61" dur="500"/>
                                        <p:tgtEl>
                                          <p:spTgt spid="3">
                                            <p:txEl>
                                              <p:pRg st="4" end="4"/>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3">
                                            <p:txEl>
                                              <p:pRg st="5" end="5"/>
                                            </p:txEl>
                                          </p:spTgt>
                                        </p:tgtEl>
                                        <p:attrNameLst>
                                          <p:attrName>style.visibility</p:attrName>
                                        </p:attrNameLst>
                                      </p:cBhvr>
                                      <p:to>
                                        <p:strVal val="visible"/>
                                      </p:to>
                                    </p:set>
                                    <p:anim calcmode="lin" valueType="num">
                                      <p:cBhvr additive="base">
                                        <p:cTn id="66"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3">
                                            <p:txEl>
                                              <p:pRg st="5" end="5"/>
                                            </p:txEl>
                                          </p:spTgt>
                                        </p:tgtEl>
                                        <p:attrNameLst>
                                          <p:attrName>ppt_y</p:attrName>
                                        </p:attrNameLst>
                                      </p:cBhvr>
                                      <p:tavLst>
                                        <p:tav tm="0">
                                          <p:val>
                                            <p:strVal val="1+#ppt_h/2"/>
                                          </p:val>
                                        </p:tav>
                                        <p:tav tm="100000">
                                          <p:val>
                                            <p:strVal val="#ppt_y"/>
                                          </p:val>
                                        </p:tav>
                                      </p:tavLst>
                                    </p:anim>
                                  </p:childTnLst>
                                </p:cTn>
                              </p:par>
                              <p:par>
                                <p:cTn id="68" presetID="2" presetClass="entr" presetSubtype="4" fill="hold" nodeType="withEffect">
                                  <p:stCondLst>
                                    <p:cond delay="0"/>
                                  </p:stCondLst>
                                  <p:childTnLst>
                                    <p:set>
                                      <p:cBhvr>
                                        <p:cTn id="69" dur="1" fill="hold">
                                          <p:stCondLst>
                                            <p:cond delay="0"/>
                                          </p:stCondLst>
                                        </p:cTn>
                                        <p:tgtEl>
                                          <p:spTgt spid="3">
                                            <p:txEl>
                                              <p:pRg st="6" end="6"/>
                                            </p:txEl>
                                          </p:spTgt>
                                        </p:tgtEl>
                                        <p:attrNameLst>
                                          <p:attrName>style.visibility</p:attrName>
                                        </p:attrNameLst>
                                      </p:cBhvr>
                                      <p:to>
                                        <p:strVal val="visible"/>
                                      </p:to>
                                    </p:set>
                                    <p:anim calcmode="lin" valueType="num">
                                      <p:cBhvr additive="base">
                                        <p:cTn id="70"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3">
                                            <p:txEl>
                                              <p:pRg st="6" end="6"/>
                                            </p:txEl>
                                          </p:spTgt>
                                        </p:tgtEl>
                                        <p:attrNameLst>
                                          <p:attrName>ppt_y</p:attrName>
                                        </p:attrNameLst>
                                      </p:cBhvr>
                                      <p:tavLst>
                                        <p:tav tm="0">
                                          <p:val>
                                            <p:strVal val="1+#ppt_h/2"/>
                                          </p:val>
                                        </p:tav>
                                        <p:tav tm="100000">
                                          <p:val>
                                            <p:strVal val="#ppt_y"/>
                                          </p:val>
                                        </p:tav>
                                      </p:tavLst>
                                    </p:anim>
                                  </p:childTnLst>
                                </p:cTn>
                              </p:par>
                              <p:par>
                                <p:cTn id="72" presetID="2" presetClass="entr" presetSubtype="4" fill="hold" nodeType="withEffect">
                                  <p:stCondLst>
                                    <p:cond delay="0"/>
                                  </p:stCondLst>
                                  <p:childTnLst>
                                    <p:set>
                                      <p:cBhvr>
                                        <p:cTn id="73" dur="1" fill="hold">
                                          <p:stCondLst>
                                            <p:cond delay="0"/>
                                          </p:stCondLst>
                                        </p:cTn>
                                        <p:tgtEl>
                                          <p:spTgt spid="3">
                                            <p:txEl>
                                              <p:pRg st="7" end="7"/>
                                            </p:txEl>
                                          </p:spTgt>
                                        </p:tgtEl>
                                        <p:attrNameLst>
                                          <p:attrName>style.visibility</p:attrName>
                                        </p:attrNameLst>
                                      </p:cBhvr>
                                      <p:to>
                                        <p:strVal val="visible"/>
                                      </p:to>
                                    </p:set>
                                    <p:anim calcmode="lin" valueType="num">
                                      <p:cBhvr additive="base">
                                        <p:cTn id="74"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6" presetClass="entr" presetSubtype="0" fill="hold" nodeType="clickEffect">
                                  <p:stCondLst>
                                    <p:cond delay="0"/>
                                  </p:stCondLst>
                                  <p:childTnLst>
                                    <p:set>
                                      <p:cBhvr>
                                        <p:cTn id="79" dur="1" fill="hold">
                                          <p:stCondLst>
                                            <p:cond delay="0"/>
                                          </p:stCondLst>
                                        </p:cTn>
                                        <p:tgtEl>
                                          <p:spTgt spid="3">
                                            <p:txEl>
                                              <p:pRg st="9" end="9"/>
                                            </p:txEl>
                                          </p:spTgt>
                                        </p:tgtEl>
                                        <p:attrNameLst>
                                          <p:attrName>style.visibility</p:attrName>
                                        </p:attrNameLst>
                                      </p:cBhvr>
                                      <p:to>
                                        <p:strVal val="visible"/>
                                      </p:to>
                                    </p:set>
                                    <p:animEffect transition="in" filter="wipe(down)">
                                      <p:cBhvr>
                                        <p:cTn id="80" dur="580">
                                          <p:stCondLst>
                                            <p:cond delay="0"/>
                                          </p:stCondLst>
                                        </p:cTn>
                                        <p:tgtEl>
                                          <p:spTgt spid="3">
                                            <p:txEl>
                                              <p:pRg st="9" end="9"/>
                                            </p:txEl>
                                          </p:spTgt>
                                        </p:tgtEl>
                                      </p:cBhvr>
                                    </p:animEffect>
                                    <p:anim calcmode="lin" valueType="num">
                                      <p:cBhvr>
                                        <p:cTn id="81" dur="1822" tmFilter="0,0; 0.14,0.36; 0.43,0.73; 0.71,0.91; 1.0,1.0">
                                          <p:stCondLst>
                                            <p:cond delay="0"/>
                                          </p:stCondLst>
                                        </p:cTn>
                                        <p:tgtEl>
                                          <p:spTgt spid="3">
                                            <p:txEl>
                                              <p:pRg st="9" end="9"/>
                                            </p:txEl>
                                          </p:spTgt>
                                        </p:tgtEl>
                                        <p:attrNameLst>
                                          <p:attrName>ppt_x</p:attrName>
                                        </p:attrNameLst>
                                      </p:cBhvr>
                                      <p:tavLst>
                                        <p:tav tm="0">
                                          <p:val>
                                            <p:strVal val="#ppt_x-0.25"/>
                                          </p:val>
                                        </p:tav>
                                        <p:tav tm="100000">
                                          <p:val>
                                            <p:strVal val="#ppt_x"/>
                                          </p:val>
                                        </p:tav>
                                      </p:tavLst>
                                    </p:anim>
                                    <p:anim calcmode="lin" valueType="num">
                                      <p:cBhvr>
                                        <p:cTn id="82" dur="664" tmFilter="0.0,0.0; 0.25,0.07; 0.50,0.2; 0.75,0.467; 1.0,1.0">
                                          <p:stCondLst>
                                            <p:cond delay="0"/>
                                          </p:stCondLst>
                                        </p:cTn>
                                        <p:tgtEl>
                                          <p:spTgt spid="3">
                                            <p:txEl>
                                              <p:pRg st="9" end="9"/>
                                            </p:txEl>
                                          </p:spTgt>
                                        </p:tgtEl>
                                        <p:attrNameLst>
                                          <p:attrName>ppt_y</p:attrName>
                                        </p:attrNameLst>
                                      </p:cBhvr>
                                      <p:tavLst>
                                        <p:tav tm="0" fmla="#ppt_y-sin(pi*$)/3">
                                          <p:val>
                                            <p:fltVal val="0.5"/>
                                          </p:val>
                                        </p:tav>
                                        <p:tav tm="100000">
                                          <p:val>
                                            <p:fltVal val="1"/>
                                          </p:val>
                                        </p:tav>
                                      </p:tavLst>
                                    </p:anim>
                                    <p:anim calcmode="lin" valueType="num">
                                      <p:cBhvr>
                                        <p:cTn id="83" dur="664" tmFilter="0, 0; 0.125,0.2665; 0.25,0.4; 0.375,0.465; 0.5,0.5;  0.625,0.535; 0.75,0.6; 0.875,0.7335; 1,1">
                                          <p:stCondLst>
                                            <p:cond delay="664"/>
                                          </p:stCondLst>
                                        </p:cTn>
                                        <p:tgtEl>
                                          <p:spTgt spid="3">
                                            <p:txEl>
                                              <p:pRg st="9" end="9"/>
                                            </p:txEl>
                                          </p:spTgt>
                                        </p:tgtEl>
                                        <p:attrNameLst>
                                          <p:attrName>ppt_y</p:attrName>
                                        </p:attrNameLst>
                                      </p:cBhvr>
                                      <p:tavLst>
                                        <p:tav tm="0" fmla="#ppt_y-sin(pi*$)/9">
                                          <p:val>
                                            <p:fltVal val="0"/>
                                          </p:val>
                                        </p:tav>
                                        <p:tav tm="100000">
                                          <p:val>
                                            <p:fltVal val="1"/>
                                          </p:val>
                                        </p:tav>
                                      </p:tavLst>
                                    </p:anim>
                                    <p:anim calcmode="lin" valueType="num">
                                      <p:cBhvr>
                                        <p:cTn id="84" dur="332" tmFilter="0, 0; 0.125,0.2665; 0.25,0.4; 0.375,0.465; 0.5,0.5;  0.625,0.535; 0.75,0.6; 0.875,0.7335; 1,1">
                                          <p:stCondLst>
                                            <p:cond delay="1324"/>
                                          </p:stCondLst>
                                        </p:cTn>
                                        <p:tgtEl>
                                          <p:spTgt spid="3">
                                            <p:txEl>
                                              <p:pRg st="9" end="9"/>
                                            </p:txEl>
                                          </p:spTgt>
                                        </p:tgtEl>
                                        <p:attrNameLst>
                                          <p:attrName>ppt_y</p:attrName>
                                        </p:attrNameLst>
                                      </p:cBhvr>
                                      <p:tavLst>
                                        <p:tav tm="0" fmla="#ppt_y-sin(pi*$)/27">
                                          <p:val>
                                            <p:fltVal val="0"/>
                                          </p:val>
                                        </p:tav>
                                        <p:tav tm="100000">
                                          <p:val>
                                            <p:fltVal val="1"/>
                                          </p:val>
                                        </p:tav>
                                      </p:tavLst>
                                    </p:anim>
                                    <p:anim calcmode="lin" valueType="num">
                                      <p:cBhvr>
                                        <p:cTn id="85" dur="164" tmFilter="0, 0; 0.125,0.2665; 0.25,0.4; 0.375,0.465; 0.5,0.5;  0.625,0.535; 0.75,0.6; 0.875,0.7335; 1,1">
                                          <p:stCondLst>
                                            <p:cond delay="1656"/>
                                          </p:stCondLst>
                                        </p:cTn>
                                        <p:tgtEl>
                                          <p:spTgt spid="3">
                                            <p:txEl>
                                              <p:pRg st="9" end="9"/>
                                            </p:txEl>
                                          </p:spTgt>
                                        </p:tgtEl>
                                        <p:attrNameLst>
                                          <p:attrName>ppt_y</p:attrName>
                                        </p:attrNameLst>
                                      </p:cBhvr>
                                      <p:tavLst>
                                        <p:tav tm="0" fmla="#ppt_y-sin(pi*$)/81">
                                          <p:val>
                                            <p:fltVal val="0"/>
                                          </p:val>
                                        </p:tav>
                                        <p:tav tm="100000">
                                          <p:val>
                                            <p:fltVal val="1"/>
                                          </p:val>
                                        </p:tav>
                                      </p:tavLst>
                                    </p:anim>
                                    <p:animScale>
                                      <p:cBhvr>
                                        <p:cTn id="86" dur="26">
                                          <p:stCondLst>
                                            <p:cond delay="650"/>
                                          </p:stCondLst>
                                        </p:cTn>
                                        <p:tgtEl>
                                          <p:spTgt spid="3">
                                            <p:txEl>
                                              <p:pRg st="9" end="9"/>
                                            </p:txEl>
                                          </p:spTgt>
                                        </p:tgtEl>
                                      </p:cBhvr>
                                      <p:to x="100000" y="60000"/>
                                    </p:animScale>
                                    <p:animScale>
                                      <p:cBhvr>
                                        <p:cTn id="87" dur="166" decel="50000">
                                          <p:stCondLst>
                                            <p:cond delay="676"/>
                                          </p:stCondLst>
                                        </p:cTn>
                                        <p:tgtEl>
                                          <p:spTgt spid="3">
                                            <p:txEl>
                                              <p:pRg st="9" end="9"/>
                                            </p:txEl>
                                          </p:spTgt>
                                        </p:tgtEl>
                                      </p:cBhvr>
                                      <p:to x="100000" y="100000"/>
                                    </p:animScale>
                                    <p:animScale>
                                      <p:cBhvr>
                                        <p:cTn id="88" dur="26">
                                          <p:stCondLst>
                                            <p:cond delay="1312"/>
                                          </p:stCondLst>
                                        </p:cTn>
                                        <p:tgtEl>
                                          <p:spTgt spid="3">
                                            <p:txEl>
                                              <p:pRg st="9" end="9"/>
                                            </p:txEl>
                                          </p:spTgt>
                                        </p:tgtEl>
                                      </p:cBhvr>
                                      <p:to x="100000" y="80000"/>
                                    </p:animScale>
                                    <p:animScale>
                                      <p:cBhvr>
                                        <p:cTn id="89" dur="166" decel="50000">
                                          <p:stCondLst>
                                            <p:cond delay="1338"/>
                                          </p:stCondLst>
                                        </p:cTn>
                                        <p:tgtEl>
                                          <p:spTgt spid="3">
                                            <p:txEl>
                                              <p:pRg st="9" end="9"/>
                                            </p:txEl>
                                          </p:spTgt>
                                        </p:tgtEl>
                                      </p:cBhvr>
                                      <p:to x="100000" y="100000"/>
                                    </p:animScale>
                                    <p:animScale>
                                      <p:cBhvr>
                                        <p:cTn id="90" dur="26">
                                          <p:stCondLst>
                                            <p:cond delay="1642"/>
                                          </p:stCondLst>
                                        </p:cTn>
                                        <p:tgtEl>
                                          <p:spTgt spid="3">
                                            <p:txEl>
                                              <p:pRg st="9" end="9"/>
                                            </p:txEl>
                                          </p:spTgt>
                                        </p:tgtEl>
                                      </p:cBhvr>
                                      <p:to x="100000" y="90000"/>
                                    </p:animScale>
                                    <p:animScale>
                                      <p:cBhvr>
                                        <p:cTn id="91" dur="166" decel="50000">
                                          <p:stCondLst>
                                            <p:cond delay="1668"/>
                                          </p:stCondLst>
                                        </p:cTn>
                                        <p:tgtEl>
                                          <p:spTgt spid="3">
                                            <p:txEl>
                                              <p:pRg st="9" end="9"/>
                                            </p:txEl>
                                          </p:spTgt>
                                        </p:tgtEl>
                                      </p:cBhvr>
                                      <p:to x="100000" y="100000"/>
                                    </p:animScale>
                                    <p:animScale>
                                      <p:cBhvr>
                                        <p:cTn id="92" dur="26">
                                          <p:stCondLst>
                                            <p:cond delay="1808"/>
                                          </p:stCondLst>
                                        </p:cTn>
                                        <p:tgtEl>
                                          <p:spTgt spid="3">
                                            <p:txEl>
                                              <p:pRg st="9" end="9"/>
                                            </p:txEl>
                                          </p:spTgt>
                                        </p:tgtEl>
                                      </p:cBhvr>
                                      <p:to x="100000" y="95000"/>
                                    </p:animScale>
                                    <p:animScale>
                                      <p:cBhvr>
                                        <p:cTn id="93" dur="166" decel="50000">
                                          <p:stCondLst>
                                            <p:cond delay="1834"/>
                                          </p:stCondLst>
                                        </p:cTn>
                                        <p:tgtEl>
                                          <p:spTgt spid="3">
                                            <p:txEl>
                                              <p:pRg st="9" end="9"/>
                                            </p:txEl>
                                          </p:spTgt>
                                        </p:tgtEl>
                                      </p:cBhvr>
                                      <p:to x="100000" y="100000"/>
                                    </p:animScale>
                                  </p:childTnLst>
                                </p:cTn>
                              </p:par>
                            </p:childTnLst>
                          </p:cTn>
                        </p:par>
                      </p:childTnLst>
                    </p:cTn>
                  </p:par>
                  <p:par>
                    <p:cTn id="94" fill="hold">
                      <p:stCondLst>
                        <p:cond delay="indefinite"/>
                      </p:stCondLst>
                      <p:childTnLst>
                        <p:par>
                          <p:cTn id="95" fill="hold">
                            <p:stCondLst>
                              <p:cond delay="0"/>
                            </p:stCondLst>
                            <p:childTnLst>
                              <p:par>
                                <p:cTn id="96" presetID="31" presetClass="entr" presetSubtype="0" fill="hold" nodeType="clickEffect">
                                  <p:stCondLst>
                                    <p:cond delay="0"/>
                                  </p:stCondLst>
                                  <p:childTnLst>
                                    <p:set>
                                      <p:cBhvr>
                                        <p:cTn id="97" dur="1" fill="hold">
                                          <p:stCondLst>
                                            <p:cond delay="0"/>
                                          </p:stCondLst>
                                        </p:cTn>
                                        <p:tgtEl>
                                          <p:spTgt spid="3">
                                            <p:txEl>
                                              <p:pRg st="10" end="10"/>
                                            </p:txEl>
                                          </p:spTgt>
                                        </p:tgtEl>
                                        <p:attrNameLst>
                                          <p:attrName>style.visibility</p:attrName>
                                        </p:attrNameLst>
                                      </p:cBhvr>
                                      <p:to>
                                        <p:strVal val="visible"/>
                                      </p:to>
                                    </p:set>
                                    <p:anim calcmode="lin" valueType="num">
                                      <p:cBhvr>
                                        <p:cTn id="98" dur="10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99" dur="1000" fill="hold"/>
                                        <p:tgtEl>
                                          <p:spTgt spid="3">
                                            <p:txEl>
                                              <p:pRg st="10" end="10"/>
                                            </p:txEl>
                                          </p:spTgt>
                                        </p:tgtEl>
                                        <p:attrNameLst>
                                          <p:attrName>ppt_h</p:attrName>
                                        </p:attrNameLst>
                                      </p:cBhvr>
                                      <p:tavLst>
                                        <p:tav tm="0">
                                          <p:val>
                                            <p:fltVal val="0"/>
                                          </p:val>
                                        </p:tav>
                                        <p:tav tm="100000">
                                          <p:val>
                                            <p:strVal val="#ppt_h"/>
                                          </p:val>
                                        </p:tav>
                                      </p:tavLst>
                                    </p:anim>
                                    <p:anim calcmode="lin" valueType="num">
                                      <p:cBhvr>
                                        <p:cTn id="100" dur="1000" fill="hold"/>
                                        <p:tgtEl>
                                          <p:spTgt spid="3">
                                            <p:txEl>
                                              <p:pRg st="10" end="10"/>
                                            </p:txEl>
                                          </p:spTgt>
                                        </p:tgtEl>
                                        <p:attrNameLst>
                                          <p:attrName>style.rotation</p:attrName>
                                        </p:attrNameLst>
                                      </p:cBhvr>
                                      <p:tavLst>
                                        <p:tav tm="0">
                                          <p:val>
                                            <p:fltVal val="90"/>
                                          </p:val>
                                        </p:tav>
                                        <p:tav tm="100000">
                                          <p:val>
                                            <p:fltVal val="0"/>
                                          </p:val>
                                        </p:tav>
                                      </p:tavLst>
                                    </p:anim>
                                    <p:animEffect transition="in" filter="fade">
                                      <p:cBhvr>
                                        <p:cTn id="101" dur="1000"/>
                                        <p:tgtEl>
                                          <p:spTgt spid="3">
                                            <p:txEl>
                                              <p:pRg st="10" end="10"/>
                                            </p:txEl>
                                          </p:spTgt>
                                        </p:tgtEl>
                                      </p:cBhvr>
                                    </p:animEffect>
                                  </p:childTnLst>
                                </p:cTn>
                              </p:par>
                              <p:par>
                                <p:cTn id="102" presetID="31" presetClass="entr" presetSubtype="0" fill="hold" nodeType="withEffect">
                                  <p:stCondLst>
                                    <p:cond delay="0"/>
                                  </p:stCondLst>
                                  <p:childTnLst>
                                    <p:set>
                                      <p:cBhvr>
                                        <p:cTn id="103" dur="1" fill="hold">
                                          <p:stCondLst>
                                            <p:cond delay="0"/>
                                          </p:stCondLst>
                                        </p:cTn>
                                        <p:tgtEl>
                                          <p:spTgt spid="3">
                                            <p:txEl>
                                              <p:pRg st="11" end="11"/>
                                            </p:txEl>
                                          </p:spTgt>
                                        </p:tgtEl>
                                        <p:attrNameLst>
                                          <p:attrName>style.visibility</p:attrName>
                                        </p:attrNameLst>
                                      </p:cBhvr>
                                      <p:to>
                                        <p:strVal val="visible"/>
                                      </p:to>
                                    </p:set>
                                    <p:anim calcmode="lin" valueType="num">
                                      <p:cBhvr>
                                        <p:cTn id="104" dur="10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105" dur="1000" fill="hold"/>
                                        <p:tgtEl>
                                          <p:spTgt spid="3">
                                            <p:txEl>
                                              <p:pRg st="11" end="11"/>
                                            </p:txEl>
                                          </p:spTgt>
                                        </p:tgtEl>
                                        <p:attrNameLst>
                                          <p:attrName>ppt_h</p:attrName>
                                        </p:attrNameLst>
                                      </p:cBhvr>
                                      <p:tavLst>
                                        <p:tav tm="0">
                                          <p:val>
                                            <p:fltVal val="0"/>
                                          </p:val>
                                        </p:tav>
                                        <p:tav tm="100000">
                                          <p:val>
                                            <p:strVal val="#ppt_h"/>
                                          </p:val>
                                        </p:tav>
                                      </p:tavLst>
                                    </p:anim>
                                    <p:anim calcmode="lin" valueType="num">
                                      <p:cBhvr>
                                        <p:cTn id="106" dur="1000" fill="hold"/>
                                        <p:tgtEl>
                                          <p:spTgt spid="3">
                                            <p:txEl>
                                              <p:pRg st="11" end="11"/>
                                            </p:txEl>
                                          </p:spTgt>
                                        </p:tgtEl>
                                        <p:attrNameLst>
                                          <p:attrName>style.rotation</p:attrName>
                                        </p:attrNameLst>
                                      </p:cBhvr>
                                      <p:tavLst>
                                        <p:tav tm="0">
                                          <p:val>
                                            <p:fltVal val="90"/>
                                          </p:val>
                                        </p:tav>
                                        <p:tav tm="100000">
                                          <p:val>
                                            <p:fltVal val="0"/>
                                          </p:val>
                                        </p:tav>
                                      </p:tavLst>
                                    </p:anim>
                                    <p:animEffect transition="in" filter="fade">
                                      <p:cBhvr>
                                        <p:cTn id="107" dur="1000"/>
                                        <p:tgtEl>
                                          <p:spTgt spid="3">
                                            <p:txEl>
                                              <p:pRg st="11" end="11"/>
                                            </p:txEl>
                                          </p:spTgt>
                                        </p:tgtEl>
                                      </p:cBhvr>
                                    </p:animEffect>
                                  </p:childTnLst>
                                </p:cTn>
                              </p:par>
                              <p:par>
                                <p:cTn id="108" presetID="31" presetClass="entr" presetSubtype="0" fill="hold" nodeType="withEffect">
                                  <p:stCondLst>
                                    <p:cond delay="0"/>
                                  </p:stCondLst>
                                  <p:childTnLst>
                                    <p:set>
                                      <p:cBhvr>
                                        <p:cTn id="109" dur="1" fill="hold">
                                          <p:stCondLst>
                                            <p:cond delay="0"/>
                                          </p:stCondLst>
                                        </p:cTn>
                                        <p:tgtEl>
                                          <p:spTgt spid="3">
                                            <p:txEl>
                                              <p:pRg st="12" end="12"/>
                                            </p:txEl>
                                          </p:spTgt>
                                        </p:tgtEl>
                                        <p:attrNameLst>
                                          <p:attrName>style.visibility</p:attrName>
                                        </p:attrNameLst>
                                      </p:cBhvr>
                                      <p:to>
                                        <p:strVal val="visible"/>
                                      </p:to>
                                    </p:set>
                                    <p:anim calcmode="lin" valueType="num">
                                      <p:cBhvr>
                                        <p:cTn id="110" dur="1000" fill="hold"/>
                                        <p:tgtEl>
                                          <p:spTgt spid="3">
                                            <p:txEl>
                                              <p:pRg st="12" end="12"/>
                                            </p:txEl>
                                          </p:spTgt>
                                        </p:tgtEl>
                                        <p:attrNameLst>
                                          <p:attrName>ppt_w</p:attrName>
                                        </p:attrNameLst>
                                      </p:cBhvr>
                                      <p:tavLst>
                                        <p:tav tm="0">
                                          <p:val>
                                            <p:fltVal val="0"/>
                                          </p:val>
                                        </p:tav>
                                        <p:tav tm="100000">
                                          <p:val>
                                            <p:strVal val="#ppt_w"/>
                                          </p:val>
                                        </p:tav>
                                      </p:tavLst>
                                    </p:anim>
                                    <p:anim calcmode="lin" valueType="num">
                                      <p:cBhvr>
                                        <p:cTn id="111" dur="1000" fill="hold"/>
                                        <p:tgtEl>
                                          <p:spTgt spid="3">
                                            <p:txEl>
                                              <p:pRg st="12" end="12"/>
                                            </p:txEl>
                                          </p:spTgt>
                                        </p:tgtEl>
                                        <p:attrNameLst>
                                          <p:attrName>ppt_h</p:attrName>
                                        </p:attrNameLst>
                                      </p:cBhvr>
                                      <p:tavLst>
                                        <p:tav tm="0">
                                          <p:val>
                                            <p:fltVal val="0"/>
                                          </p:val>
                                        </p:tav>
                                        <p:tav tm="100000">
                                          <p:val>
                                            <p:strVal val="#ppt_h"/>
                                          </p:val>
                                        </p:tav>
                                      </p:tavLst>
                                    </p:anim>
                                    <p:anim calcmode="lin" valueType="num">
                                      <p:cBhvr>
                                        <p:cTn id="112" dur="1000" fill="hold"/>
                                        <p:tgtEl>
                                          <p:spTgt spid="3">
                                            <p:txEl>
                                              <p:pRg st="12" end="12"/>
                                            </p:txEl>
                                          </p:spTgt>
                                        </p:tgtEl>
                                        <p:attrNameLst>
                                          <p:attrName>style.rotation</p:attrName>
                                        </p:attrNameLst>
                                      </p:cBhvr>
                                      <p:tavLst>
                                        <p:tav tm="0">
                                          <p:val>
                                            <p:fltVal val="90"/>
                                          </p:val>
                                        </p:tav>
                                        <p:tav tm="100000">
                                          <p:val>
                                            <p:fltVal val="0"/>
                                          </p:val>
                                        </p:tav>
                                      </p:tavLst>
                                    </p:anim>
                                    <p:animEffect transition="in" filter="fade">
                                      <p:cBhvr>
                                        <p:cTn id="113" dur="10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212435" y="1551709"/>
                <a:ext cx="11850255" cy="5237017"/>
              </a:xfrm>
            </p:spPr>
            <p:txBody>
              <a:bodyPr/>
              <a:lstStyle/>
              <a:p>
                <a:pPr marL="0" lvl="0" indent="0">
                  <a:buNone/>
                </a:pPr>
                <a:r>
                  <a:rPr lang="en-US" dirty="0"/>
                  <a:t>4) 21:3::574:?</a:t>
                </a:r>
              </a:p>
              <a:p>
                <a:pPr marL="0" indent="0">
                  <a:buNone/>
                </a:pPr>
                <a:r>
                  <a:rPr lang="en-US" dirty="0"/>
                  <a:t>Sol) 7X:X= 82</a:t>
                </a:r>
              </a:p>
              <a:p>
                <a:pPr marL="0" lvl="0" indent="0">
                  <a:buNone/>
                </a:pPr>
                <a:endParaRPr lang="en-US" dirty="0"/>
              </a:p>
              <a:p>
                <a:pPr marL="0" lvl="0" indent="0">
                  <a:buNone/>
                </a:pPr>
                <a:r>
                  <a:rPr lang="en-US" dirty="0"/>
                  <a:t>5) 8:28::27:?</a:t>
                </a:r>
              </a:p>
              <a:p>
                <a:pPr marL="0" indent="0">
                  <a:buNone/>
                </a:pPr>
                <a:r>
                  <a:rPr lang="en-US" dirty="0"/>
                  <a:t>Sol)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3</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+1)</m:t>
                        </m:r>
                      </m:e>
                      <m:sup>
                        <m:r>
                          <a:rPr lang="en-US" i="1">
                            <a:latin typeface="Cambria Math" panose="02040503050406030204" pitchFamily="18" charset="0"/>
                          </a:rPr>
                          <m:t>3</m:t>
                        </m:r>
                      </m:sup>
                    </m:sSup>
                    <m:r>
                      <a:rPr lang="en-US" i="1">
                        <a:latin typeface="Cambria Math" panose="02040503050406030204" pitchFamily="18" charset="0"/>
                      </a:rPr>
                      <m:t>+1</m:t>
                    </m:r>
                  </m:oMath>
                </a14:m>
                <a:endParaRPr lang="en-US" dirty="0"/>
              </a:p>
              <a:p>
                <a:pPr marL="0" lvl="0" indent="0">
                  <a:buNone/>
                </a:pPr>
                <a:endParaRPr lang="en-US" dirty="0"/>
              </a:p>
              <a:p>
                <a:pPr marL="0" lvl="0" indent="0">
                  <a:buNone/>
                </a:pPr>
                <a:r>
                  <a:rPr lang="en-US" dirty="0"/>
                  <a:t>6) 9:8::16:?</a:t>
                </a:r>
              </a:p>
              <a:p>
                <a:pPr marL="0" indent="0">
                  <a:buNone/>
                </a:pPr>
                <a:r>
                  <a:rPr lang="en-US" dirty="0"/>
                  <a:t>Sol)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𝑦</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−1)</m:t>
                        </m:r>
                      </m:e>
                      <m:sup>
                        <m:r>
                          <a:rPr lang="en-US" i="1">
                            <a:latin typeface="Cambria Math" panose="02040503050406030204" pitchFamily="18" charset="0"/>
                          </a:rPr>
                          <m:t>𝑦</m:t>
                        </m:r>
                        <m:r>
                          <a:rPr lang="en-US" i="1">
                            <a:latin typeface="Cambria Math" panose="02040503050406030204" pitchFamily="18" charset="0"/>
                          </a:rPr>
                          <m:t>+1</m:t>
                        </m:r>
                      </m:sup>
                    </m:sSup>
                  </m:oMath>
                </a14:m>
                <a:endParaRPr lang="en-US" dirty="0"/>
              </a:p>
              <a:p>
                <a:pPr marL="0" indent="0">
                  <a:buNone/>
                </a:pPr>
                <a:r>
                  <a:rPr lang="en-US" dirty="0"/>
                  <a:t>Since, 16 =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4</m:t>
                        </m:r>
                      </m:e>
                      <m:sup>
                        <m:r>
                          <a:rPr lang="en-US" i="1">
                            <a:latin typeface="Cambria Math" panose="02040503050406030204" pitchFamily="18" charset="0"/>
                          </a:rPr>
                          <m:t>2</m:t>
                        </m:r>
                      </m:sup>
                    </m:sSup>
                  </m:oMath>
                </a14:m>
                <a:r>
                  <a:rPr lang="en-US" dirty="0"/>
                  <a:t>, so the required no =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(4−1)</m:t>
                        </m:r>
                      </m:e>
                      <m:sup>
                        <m:r>
                          <a:rPr lang="en-US" i="1">
                            <a:latin typeface="Cambria Math" panose="02040503050406030204" pitchFamily="18" charset="0"/>
                          </a:rPr>
                          <m:t>2+1</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3</m:t>
                        </m:r>
                      </m:e>
                      <m:sup>
                        <m:r>
                          <a:rPr lang="en-US" i="1">
                            <a:latin typeface="Cambria Math" panose="02040503050406030204" pitchFamily="18" charset="0"/>
                          </a:rPr>
                          <m:t>3</m:t>
                        </m:r>
                      </m:sup>
                    </m:sSup>
                    <m:r>
                      <a:rPr lang="en-US" i="1">
                        <a:latin typeface="Cambria Math" panose="02040503050406030204" pitchFamily="18" charset="0"/>
                      </a:rPr>
                      <m:t>=27</m:t>
                    </m:r>
                  </m:oMath>
                </a14:m>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12435" y="1551709"/>
                <a:ext cx="11850255" cy="5237017"/>
              </a:xfrm>
              <a:blipFill>
                <a:blip r:embed="rId2"/>
                <a:stretch>
                  <a:fillRect l="-669" t="-1513"/>
                </a:stretch>
              </a:blipFill>
            </p:spPr>
            <p:txBody>
              <a:bodyPr/>
              <a:lstStyle/>
              <a:p>
                <a:r>
                  <a:rPr lang="en-US">
                    <a:noFill/>
                  </a:rPr>
                  <a:t> </a:t>
                </a:r>
              </a:p>
            </p:txBody>
          </p:sp>
        </mc:Fallback>
      </mc:AlternateContent>
    </p:spTree>
    <p:extLst>
      <p:ext uri="{BB962C8B-B14F-4D97-AF65-F5344CB8AC3E}">
        <p14:creationId xmlns:p14="http://schemas.microsoft.com/office/powerpoint/2010/main" xmlns="" val="221036357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1" presetClass="entr" presetSubtype="0" fill="hold"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 calcmode="lin" valueType="num">
                                      <p:cBhvr>
                                        <p:cTn id="36" dur="1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37" dur="1000" fill="hold"/>
                                        <p:tgtEl>
                                          <p:spTgt spid="3">
                                            <p:txEl>
                                              <p:pRg st="7" end="7"/>
                                            </p:txEl>
                                          </p:spTgt>
                                        </p:tgtEl>
                                        <p:attrNameLst>
                                          <p:attrName>ppt_h</p:attrName>
                                        </p:attrNameLst>
                                      </p:cBhvr>
                                      <p:tavLst>
                                        <p:tav tm="0">
                                          <p:val>
                                            <p:fltVal val="0"/>
                                          </p:val>
                                        </p:tav>
                                        <p:tav tm="100000">
                                          <p:val>
                                            <p:strVal val="#ppt_h"/>
                                          </p:val>
                                        </p:tav>
                                      </p:tavLst>
                                    </p:anim>
                                    <p:anim calcmode="lin" valueType="num">
                                      <p:cBhvr>
                                        <p:cTn id="38" dur="1000" fill="hold"/>
                                        <p:tgtEl>
                                          <p:spTgt spid="3">
                                            <p:txEl>
                                              <p:pRg st="7" end="7"/>
                                            </p:txEl>
                                          </p:spTgt>
                                        </p:tgtEl>
                                        <p:attrNameLst>
                                          <p:attrName>style.rotation</p:attrName>
                                        </p:attrNameLst>
                                      </p:cBhvr>
                                      <p:tavLst>
                                        <p:tav tm="0">
                                          <p:val>
                                            <p:fltVal val="90"/>
                                          </p:val>
                                        </p:tav>
                                        <p:tav tm="100000">
                                          <p:val>
                                            <p:fltVal val="0"/>
                                          </p:val>
                                        </p:tav>
                                      </p:tavLst>
                                    </p:anim>
                                    <p:animEffect transition="in" filter="fade">
                                      <p:cBhvr>
                                        <p:cTn id="39" dur="1000"/>
                                        <p:tgtEl>
                                          <p:spTgt spid="3">
                                            <p:txEl>
                                              <p:pRg st="7" end="7"/>
                                            </p:txEl>
                                          </p:spTgt>
                                        </p:tgtEl>
                                      </p:cBhvr>
                                    </p:animEffect>
                                  </p:childTnLst>
                                </p:cTn>
                              </p:par>
                              <p:par>
                                <p:cTn id="40" presetID="31" presetClass="entr" presetSubtype="0" fill="hold" nodeType="with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 calcmode="lin" valueType="num">
                                      <p:cBhvr>
                                        <p:cTn id="42"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43" dur="1000" fill="hold"/>
                                        <p:tgtEl>
                                          <p:spTgt spid="3">
                                            <p:txEl>
                                              <p:pRg st="8" end="8"/>
                                            </p:txEl>
                                          </p:spTgt>
                                        </p:tgtEl>
                                        <p:attrNameLst>
                                          <p:attrName>ppt_h</p:attrName>
                                        </p:attrNameLst>
                                      </p:cBhvr>
                                      <p:tavLst>
                                        <p:tav tm="0">
                                          <p:val>
                                            <p:fltVal val="0"/>
                                          </p:val>
                                        </p:tav>
                                        <p:tav tm="100000">
                                          <p:val>
                                            <p:strVal val="#ppt_h"/>
                                          </p:val>
                                        </p:tav>
                                      </p:tavLst>
                                    </p:anim>
                                    <p:anim calcmode="lin" valueType="num">
                                      <p:cBhvr>
                                        <p:cTn id="44" dur="1000" fill="hold"/>
                                        <p:tgtEl>
                                          <p:spTgt spid="3">
                                            <p:txEl>
                                              <p:pRg st="8" end="8"/>
                                            </p:txEl>
                                          </p:spTgt>
                                        </p:tgtEl>
                                        <p:attrNameLst>
                                          <p:attrName>style.rotation</p:attrName>
                                        </p:attrNameLst>
                                      </p:cBhvr>
                                      <p:tavLst>
                                        <p:tav tm="0">
                                          <p:val>
                                            <p:fltVal val="90"/>
                                          </p:val>
                                        </p:tav>
                                        <p:tav tm="100000">
                                          <p:val>
                                            <p:fltVal val="0"/>
                                          </p:val>
                                        </p:tav>
                                      </p:tavLst>
                                    </p:anim>
                                    <p:animEffect transition="in" filter="fade">
                                      <p:cBhvr>
                                        <p:cTn id="45" dur="1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1309" y="528477"/>
            <a:ext cx="8610600" cy="1293028"/>
          </a:xfrm>
        </p:spPr>
        <p:txBody>
          <a:bodyPr/>
          <a:lstStyle/>
          <a:p>
            <a:r>
              <a:rPr lang="en-US" dirty="0"/>
              <a:t>Alphabet Analogy</a:t>
            </a:r>
            <a:br>
              <a:rPr lang="en-US" dirty="0"/>
            </a:br>
            <a:endParaRPr lang="en-US" dirty="0"/>
          </a:p>
        </p:txBody>
      </p:sp>
      <p:sp>
        <p:nvSpPr>
          <p:cNvPr id="3" name="Content Placeholder 2"/>
          <p:cNvSpPr>
            <a:spLocks noGrp="1"/>
          </p:cNvSpPr>
          <p:nvPr>
            <p:ph idx="1"/>
          </p:nvPr>
        </p:nvSpPr>
        <p:spPr>
          <a:xfrm>
            <a:off x="138545" y="1607128"/>
            <a:ext cx="11903364" cy="5250872"/>
          </a:xfrm>
        </p:spPr>
        <p:txBody>
          <a:bodyPr/>
          <a:lstStyle/>
          <a:p>
            <a:pPr marL="0" indent="0">
              <a:buNone/>
            </a:pPr>
            <a:r>
              <a:rPr lang="en-US" dirty="0"/>
              <a:t>1) BEGK is related to ADFJ in the same way as PSVY is relate to ?</a:t>
            </a:r>
          </a:p>
          <a:p>
            <a:endParaRPr lang="en-US" dirty="0"/>
          </a:p>
          <a:p>
            <a:endParaRPr lang="en-US" dirty="0"/>
          </a:p>
          <a:p>
            <a:endParaRPr lang="en-US" dirty="0"/>
          </a:p>
          <a:p>
            <a:endParaRPr lang="en-US" dirty="0"/>
          </a:p>
          <a:p>
            <a:endParaRPr lang="en-US" dirty="0"/>
          </a:p>
          <a:p>
            <a:pPr marL="0" lvl="0" indent="0">
              <a:buNone/>
            </a:pPr>
            <a:r>
              <a:rPr lang="en-US" dirty="0"/>
              <a:t>2) BLOCKED : YOLXPVW :: ? : OZFMXS?</a:t>
            </a:r>
          </a:p>
          <a:p>
            <a:pPr marL="0" indent="0">
              <a:buNone/>
            </a:pPr>
            <a:r>
              <a:rPr lang="en-US" dirty="0"/>
              <a:t>Sol) clearly each letter in the first group occupies the same position from the beginning of the alphabet as is occupied by the corresponding letter of the second group from the end of the alphabet.</a:t>
            </a:r>
          </a:p>
          <a:p>
            <a:endParaRPr lang="en-US" dirty="0"/>
          </a:p>
          <a:p>
            <a:endParaRPr lang="en-US" dirty="0"/>
          </a:p>
        </p:txBody>
      </p:sp>
      <p:pic>
        <p:nvPicPr>
          <p:cNvPr id="4" name="Picture 3"/>
          <p:cNvPicPr/>
          <p:nvPr/>
        </p:nvPicPr>
        <p:blipFill>
          <a:blip r:embed="rId2">
            <a:extLst>
              <a:ext uri="{28A0092B-C50C-407E-A947-70E740481C1C}">
                <a14:useLocalDpi xmlns:a14="http://schemas.microsoft.com/office/drawing/2010/main" xmlns="" val="0"/>
              </a:ext>
            </a:extLst>
          </a:blip>
          <a:srcRect/>
          <a:stretch>
            <a:fillRect/>
          </a:stretch>
        </p:blipFill>
        <p:spPr bwMode="auto">
          <a:xfrm>
            <a:off x="1471555" y="2322079"/>
            <a:ext cx="2500081" cy="11507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xmlns="" val="394259448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additive="base">
                                        <p:cTn id="2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heel(1)">
                                      <p:cBhvr>
                                        <p:cTn id="31" dur="20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26" presetClass="entr" presetSubtype="0"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wipe(down)">
                                      <p:cBhvr>
                                        <p:cTn id="36" dur="580">
                                          <p:stCondLst>
                                            <p:cond delay="0"/>
                                          </p:stCondLst>
                                        </p:cTn>
                                        <p:tgtEl>
                                          <p:spTgt spid="3">
                                            <p:txEl>
                                              <p:pRg st="6" end="6"/>
                                            </p:txEl>
                                          </p:spTgt>
                                        </p:tgtEl>
                                      </p:cBhvr>
                                    </p:animEffect>
                                    <p:anim calcmode="lin" valueType="num">
                                      <p:cBhvr>
                                        <p:cTn id="37"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38"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39"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40"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41"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42" dur="26">
                                          <p:stCondLst>
                                            <p:cond delay="650"/>
                                          </p:stCondLst>
                                        </p:cTn>
                                        <p:tgtEl>
                                          <p:spTgt spid="3">
                                            <p:txEl>
                                              <p:pRg st="6" end="6"/>
                                            </p:txEl>
                                          </p:spTgt>
                                        </p:tgtEl>
                                      </p:cBhvr>
                                      <p:to x="100000" y="60000"/>
                                    </p:animScale>
                                    <p:animScale>
                                      <p:cBhvr>
                                        <p:cTn id="43" dur="166" decel="50000">
                                          <p:stCondLst>
                                            <p:cond delay="676"/>
                                          </p:stCondLst>
                                        </p:cTn>
                                        <p:tgtEl>
                                          <p:spTgt spid="3">
                                            <p:txEl>
                                              <p:pRg st="6" end="6"/>
                                            </p:txEl>
                                          </p:spTgt>
                                        </p:tgtEl>
                                      </p:cBhvr>
                                      <p:to x="100000" y="100000"/>
                                    </p:animScale>
                                    <p:animScale>
                                      <p:cBhvr>
                                        <p:cTn id="44" dur="26">
                                          <p:stCondLst>
                                            <p:cond delay="1312"/>
                                          </p:stCondLst>
                                        </p:cTn>
                                        <p:tgtEl>
                                          <p:spTgt spid="3">
                                            <p:txEl>
                                              <p:pRg st="6" end="6"/>
                                            </p:txEl>
                                          </p:spTgt>
                                        </p:tgtEl>
                                      </p:cBhvr>
                                      <p:to x="100000" y="80000"/>
                                    </p:animScale>
                                    <p:animScale>
                                      <p:cBhvr>
                                        <p:cTn id="45" dur="166" decel="50000">
                                          <p:stCondLst>
                                            <p:cond delay="1338"/>
                                          </p:stCondLst>
                                        </p:cTn>
                                        <p:tgtEl>
                                          <p:spTgt spid="3">
                                            <p:txEl>
                                              <p:pRg st="6" end="6"/>
                                            </p:txEl>
                                          </p:spTgt>
                                        </p:tgtEl>
                                      </p:cBhvr>
                                      <p:to x="100000" y="100000"/>
                                    </p:animScale>
                                    <p:animScale>
                                      <p:cBhvr>
                                        <p:cTn id="46" dur="26">
                                          <p:stCondLst>
                                            <p:cond delay="1642"/>
                                          </p:stCondLst>
                                        </p:cTn>
                                        <p:tgtEl>
                                          <p:spTgt spid="3">
                                            <p:txEl>
                                              <p:pRg st="6" end="6"/>
                                            </p:txEl>
                                          </p:spTgt>
                                        </p:tgtEl>
                                      </p:cBhvr>
                                      <p:to x="100000" y="90000"/>
                                    </p:animScale>
                                    <p:animScale>
                                      <p:cBhvr>
                                        <p:cTn id="47" dur="166" decel="50000">
                                          <p:stCondLst>
                                            <p:cond delay="1668"/>
                                          </p:stCondLst>
                                        </p:cTn>
                                        <p:tgtEl>
                                          <p:spTgt spid="3">
                                            <p:txEl>
                                              <p:pRg st="6" end="6"/>
                                            </p:txEl>
                                          </p:spTgt>
                                        </p:tgtEl>
                                      </p:cBhvr>
                                      <p:to x="100000" y="100000"/>
                                    </p:animScale>
                                    <p:animScale>
                                      <p:cBhvr>
                                        <p:cTn id="48" dur="26">
                                          <p:stCondLst>
                                            <p:cond delay="1808"/>
                                          </p:stCondLst>
                                        </p:cTn>
                                        <p:tgtEl>
                                          <p:spTgt spid="3">
                                            <p:txEl>
                                              <p:pRg st="6" end="6"/>
                                            </p:txEl>
                                          </p:spTgt>
                                        </p:tgtEl>
                                      </p:cBhvr>
                                      <p:to x="100000" y="95000"/>
                                    </p:animScale>
                                    <p:animScale>
                                      <p:cBhvr>
                                        <p:cTn id="49" dur="166" decel="50000">
                                          <p:stCondLst>
                                            <p:cond delay="1834"/>
                                          </p:stCondLst>
                                        </p:cTn>
                                        <p:tgtEl>
                                          <p:spTgt spid="3">
                                            <p:txEl>
                                              <p:pRg st="6" end="6"/>
                                            </p:txEl>
                                          </p:spTgt>
                                        </p:tgtEl>
                                      </p:cBhvr>
                                      <p:to x="100000" y="100000"/>
                                    </p:animScale>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nodeType="clickEffect">
                                  <p:stCondLst>
                                    <p:cond delay="0"/>
                                  </p:stCondLst>
                                  <p:childTnLst>
                                    <p:set>
                                      <p:cBhvr>
                                        <p:cTn id="53" dur="1" fill="hold">
                                          <p:stCondLst>
                                            <p:cond delay="0"/>
                                          </p:stCondLst>
                                        </p:cTn>
                                        <p:tgtEl>
                                          <p:spTgt spid="3">
                                            <p:txEl>
                                              <p:pRg st="7" end="7"/>
                                            </p:txEl>
                                          </p:spTgt>
                                        </p:tgtEl>
                                        <p:attrNameLst>
                                          <p:attrName>style.visibility</p:attrName>
                                        </p:attrNameLst>
                                      </p:cBhvr>
                                      <p:to>
                                        <p:strVal val="visible"/>
                                      </p:to>
                                    </p:set>
                                    <p:animEffect transition="in" filter="randombar(horizontal)">
                                      <p:cBhvr>
                                        <p:cTn id="5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309" y="1514764"/>
            <a:ext cx="11942618" cy="5153891"/>
          </a:xfrm>
        </p:spPr>
        <p:txBody>
          <a:bodyPr>
            <a:normAutofit lnSpcReduction="10000"/>
          </a:bodyPr>
          <a:lstStyle/>
          <a:p>
            <a:pPr marL="0" lvl="0" indent="0">
              <a:buNone/>
            </a:pPr>
            <a:r>
              <a:rPr lang="en-US" dirty="0"/>
              <a:t>3) AG:IO::EK:?</a:t>
            </a:r>
          </a:p>
          <a:p>
            <a:pPr marL="0" indent="0">
              <a:buNone/>
            </a:pPr>
            <a:r>
              <a:rPr lang="en-US" dirty="0"/>
              <a:t>Sol) Each letter of the first group is moved EIGHT steps forward to obtain the corresponding letter of the second group.</a:t>
            </a:r>
          </a:p>
          <a:p>
            <a:endParaRPr lang="en-US" dirty="0"/>
          </a:p>
          <a:p>
            <a:pPr marL="0" lvl="0" indent="0">
              <a:buNone/>
            </a:pPr>
            <a:r>
              <a:rPr lang="en-US" dirty="0"/>
              <a:t>4) ADE:FGJ::KNO:?</a:t>
            </a:r>
          </a:p>
          <a:p>
            <a:pPr marL="0" indent="0">
              <a:buNone/>
            </a:pPr>
            <a:r>
              <a:rPr lang="en-US" dirty="0"/>
              <a:t>Sol) 1</a:t>
            </a:r>
            <a:r>
              <a:rPr lang="en-US" baseline="30000" dirty="0"/>
              <a:t>st</a:t>
            </a:r>
            <a:r>
              <a:rPr lang="en-US" dirty="0"/>
              <a:t> &amp; 3</a:t>
            </a:r>
            <a:r>
              <a:rPr lang="en-US" baseline="30000" dirty="0"/>
              <a:t>rd</a:t>
            </a:r>
            <a:r>
              <a:rPr lang="en-US" dirty="0"/>
              <a:t> places of 1</a:t>
            </a:r>
            <a:r>
              <a:rPr lang="en-US" baseline="30000" dirty="0"/>
              <a:t>st</a:t>
            </a:r>
            <a:r>
              <a:rPr lang="en-US" dirty="0"/>
              <a:t> group: +5</a:t>
            </a:r>
          </a:p>
          <a:p>
            <a:endParaRPr lang="en-US" dirty="0"/>
          </a:p>
          <a:p>
            <a:pPr marL="0" lvl="0" indent="0">
              <a:buNone/>
            </a:pPr>
            <a:r>
              <a:rPr lang="en-US" dirty="0"/>
              <a:t>5) LLAMS:SMALL</a:t>
            </a:r>
          </a:p>
          <a:p>
            <a:pPr marL="914400" lvl="1" indent="-457200">
              <a:buFont typeface="+mj-lt"/>
              <a:buAutoNum type="alphaLcParenR"/>
            </a:pPr>
            <a:r>
              <a:rPr lang="en-US" dirty="0"/>
              <a:t>SRENID:DINERS</a:t>
            </a:r>
          </a:p>
          <a:p>
            <a:pPr marL="914400" lvl="1" indent="-457200">
              <a:buFont typeface="+mj-lt"/>
              <a:buAutoNum type="alphaLcParenR"/>
            </a:pPr>
            <a:r>
              <a:rPr lang="en-US" dirty="0"/>
              <a:t>CHART:TRACH</a:t>
            </a:r>
          </a:p>
          <a:p>
            <a:pPr marL="914400" lvl="1" indent="-457200">
              <a:buFont typeface="+mj-lt"/>
              <a:buAutoNum type="alphaLcParenR"/>
            </a:pPr>
            <a:r>
              <a:rPr lang="en-US" dirty="0"/>
              <a:t>BARK:KRAB</a:t>
            </a:r>
          </a:p>
          <a:p>
            <a:pPr marL="914400" lvl="1" indent="-457200">
              <a:buFont typeface="+mj-lt"/>
              <a:buAutoNum type="alphaLcParenR"/>
            </a:pPr>
            <a:r>
              <a:rPr lang="en-US" dirty="0"/>
              <a:t>TREE:EERT</a:t>
            </a:r>
          </a:p>
          <a:p>
            <a:pPr marL="0" indent="0">
              <a:buNone/>
            </a:pPr>
            <a:r>
              <a:rPr lang="en-US" dirty="0"/>
              <a:t>Sol) The second group is a meaningful word formed by reversing the order of the letters of the first group.</a:t>
            </a:r>
          </a:p>
          <a:p>
            <a:endParaRPr lang="en-US" dirty="0"/>
          </a:p>
        </p:txBody>
      </p:sp>
    </p:spTree>
    <p:extLst>
      <p:ext uri="{BB962C8B-B14F-4D97-AF65-F5344CB8AC3E}">
        <p14:creationId xmlns:p14="http://schemas.microsoft.com/office/powerpoint/2010/main" xmlns="" val="324362545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additive="base">
                                        <p:cTn id="2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6"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wipe(down)">
                                      <p:cBhvr>
                                        <p:cTn id="31" dur="580">
                                          <p:stCondLst>
                                            <p:cond delay="0"/>
                                          </p:stCondLst>
                                        </p:cTn>
                                        <p:tgtEl>
                                          <p:spTgt spid="3">
                                            <p:txEl>
                                              <p:pRg st="3" end="3"/>
                                            </p:txEl>
                                          </p:spTgt>
                                        </p:tgtEl>
                                      </p:cBhvr>
                                    </p:animEffect>
                                    <p:anim calcmode="lin" valueType="num">
                                      <p:cBhvr>
                                        <p:cTn id="32"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37" dur="26">
                                          <p:stCondLst>
                                            <p:cond delay="650"/>
                                          </p:stCondLst>
                                        </p:cTn>
                                        <p:tgtEl>
                                          <p:spTgt spid="3">
                                            <p:txEl>
                                              <p:pRg st="3" end="3"/>
                                            </p:txEl>
                                          </p:spTgt>
                                        </p:tgtEl>
                                      </p:cBhvr>
                                      <p:to x="100000" y="60000"/>
                                    </p:animScale>
                                    <p:animScale>
                                      <p:cBhvr>
                                        <p:cTn id="38" dur="166" decel="50000">
                                          <p:stCondLst>
                                            <p:cond delay="676"/>
                                          </p:stCondLst>
                                        </p:cTn>
                                        <p:tgtEl>
                                          <p:spTgt spid="3">
                                            <p:txEl>
                                              <p:pRg st="3" end="3"/>
                                            </p:txEl>
                                          </p:spTgt>
                                        </p:tgtEl>
                                      </p:cBhvr>
                                      <p:to x="100000" y="100000"/>
                                    </p:animScale>
                                    <p:animScale>
                                      <p:cBhvr>
                                        <p:cTn id="39" dur="26">
                                          <p:stCondLst>
                                            <p:cond delay="1312"/>
                                          </p:stCondLst>
                                        </p:cTn>
                                        <p:tgtEl>
                                          <p:spTgt spid="3">
                                            <p:txEl>
                                              <p:pRg st="3" end="3"/>
                                            </p:txEl>
                                          </p:spTgt>
                                        </p:tgtEl>
                                      </p:cBhvr>
                                      <p:to x="100000" y="80000"/>
                                    </p:animScale>
                                    <p:animScale>
                                      <p:cBhvr>
                                        <p:cTn id="40" dur="166" decel="50000">
                                          <p:stCondLst>
                                            <p:cond delay="1338"/>
                                          </p:stCondLst>
                                        </p:cTn>
                                        <p:tgtEl>
                                          <p:spTgt spid="3">
                                            <p:txEl>
                                              <p:pRg st="3" end="3"/>
                                            </p:txEl>
                                          </p:spTgt>
                                        </p:tgtEl>
                                      </p:cBhvr>
                                      <p:to x="100000" y="100000"/>
                                    </p:animScale>
                                    <p:animScale>
                                      <p:cBhvr>
                                        <p:cTn id="41" dur="26">
                                          <p:stCondLst>
                                            <p:cond delay="1642"/>
                                          </p:stCondLst>
                                        </p:cTn>
                                        <p:tgtEl>
                                          <p:spTgt spid="3">
                                            <p:txEl>
                                              <p:pRg st="3" end="3"/>
                                            </p:txEl>
                                          </p:spTgt>
                                        </p:tgtEl>
                                      </p:cBhvr>
                                      <p:to x="100000" y="90000"/>
                                    </p:animScale>
                                    <p:animScale>
                                      <p:cBhvr>
                                        <p:cTn id="42" dur="166" decel="50000">
                                          <p:stCondLst>
                                            <p:cond delay="1668"/>
                                          </p:stCondLst>
                                        </p:cTn>
                                        <p:tgtEl>
                                          <p:spTgt spid="3">
                                            <p:txEl>
                                              <p:pRg st="3" end="3"/>
                                            </p:txEl>
                                          </p:spTgt>
                                        </p:tgtEl>
                                      </p:cBhvr>
                                      <p:to x="100000" y="100000"/>
                                    </p:animScale>
                                    <p:animScale>
                                      <p:cBhvr>
                                        <p:cTn id="43" dur="26">
                                          <p:stCondLst>
                                            <p:cond delay="1808"/>
                                          </p:stCondLst>
                                        </p:cTn>
                                        <p:tgtEl>
                                          <p:spTgt spid="3">
                                            <p:txEl>
                                              <p:pRg st="3" end="3"/>
                                            </p:txEl>
                                          </p:spTgt>
                                        </p:tgtEl>
                                      </p:cBhvr>
                                      <p:to x="100000" y="95000"/>
                                    </p:animScale>
                                    <p:animScale>
                                      <p:cBhvr>
                                        <p:cTn id="44" dur="166" decel="50000">
                                          <p:stCondLst>
                                            <p:cond delay="1834"/>
                                          </p:stCondLst>
                                        </p:cTn>
                                        <p:tgtEl>
                                          <p:spTgt spid="3">
                                            <p:txEl>
                                              <p:pRg st="3" end="3"/>
                                            </p:txEl>
                                          </p:spTgt>
                                        </p:tgtEl>
                                      </p:cBhvr>
                                      <p:to x="100000" y="100000"/>
                                    </p:animScale>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 calcmode="lin" valueType="num">
                                      <p:cBhvr additive="base">
                                        <p:cTn id="4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 calcmode="lin" valueType="num">
                                      <p:cBhvr additive="base">
                                        <p:cTn id="5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
                                            <p:txEl>
                                              <p:pRg st="7" end="7"/>
                                            </p:txEl>
                                          </p:spTgt>
                                        </p:tgtEl>
                                        <p:attrNameLst>
                                          <p:attrName>style.visibility</p:attrName>
                                        </p:attrNameLst>
                                      </p:cBhvr>
                                      <p:to>
                                        <p:strVal val="visible"/>
                                      </p:to>
                                    </p:set>
                                    <p:anim calcmode="lin" valueType="num">
                                      <p:cBhvr additive="base">
                                        <p:cTn id="5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7" end="7"/>
                                            </p:txEl>
                                          </p:spTgt>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 calcmode="lin" valueType="num">
                                      <p:cBhvr additive="base">
                                        <p:cTn id="6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
                                            <p:txEl>
                                              <p:pRg st="8" end="8"/>
                                            </p:txEl>
                                          </p:spTgt>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 calcmode="lin" valueType="num">
                                      <p:cBhvr additive="base">
                                        <p:cTn id="6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9" end="9"/>
                                            </p:txEl>
                                          </p:spTgt>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3">
                                            <p:txEl>
                                              <p:pRg st="10" end="10"/>
                                            </p:txEl>
                                          </p:spTgt>
                                        </p:tgtEl>
                                        <p:attrNameLst>
                                          <p:attrName>style.visibility</p:attrName>
                                        </p:attrNameLst>
                                      </p:cBhvr>
                                      <p:to>
                                        <p:strVal val="visible"/>
                                      </p:to>
                                    </p:set>
                                    <p:anim calcmode="lin" valueType="num">
                                      <p:cBhvr additive="base">
                                        <p:cTn id="7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1" presetClass="entr" presetSubtype="1" fill="hold" nodeType="clickEffect">
                                  <p:stCondLst>
                                    <p:cond delay="0"/>
                                  </p:stCondLst>
                                  <p:childTnLst>
                                    <p:set>
                                      <p:cBhvr>
                                        <p:cTn id="76" dur="1" fill="hold">
                                          <p:stCondLst>
                                            <p:cond delay="0"/>
                                          </p:stCondLst>
                                        </p:cTn>
                                        <p:tgtEl>
                                          <p:spTgt spid="3">
                                            <p:txEl>
                                              <p:pRg st="11" end="11"/>
                                            </p:txEl>
                                          </p:spTgt>
                                        </p:tgtEl>
                                        <p:attrNameLst>
                                          <p:attrName>style.visibility</p:attrName>
                                        </p:attrNameLst>
                                      </p:cBhvr>
                                      <p:to>
                                        <p:strVal val="visible"/>
                                      </p:to>
                                    </p:set>
                                    <p:animEffect transition="in" filter="wheel(1)">
                                      <p:cBhvr>
                                        <p:cTn id="77" dur="20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561173"/>
            <a:ext cx="8610600" cy="1293028"/>
          </a:xfrm>
        </p:spPr>
        <p:txBody>
          <a:bodyPr/>
          <a:lstStyle/>
          <a:p>
            <a:r>
              <a:rPr lang="en-US" dirty="0"/>
              <a:t>Double Analogy’s</a:t>
            </a:r>
            <a:br>
              <a:rPr lang="en-US" dirty="0"/>
            </a:br>
            <a:endParaRPr lang="en-US" dirty="0"/>
          </a:p>
        </p:txBody>
      </p:sp>
      <p:sp>
        <p:nvSpPr>
          <p:cNvPr id="3" name="Content Placeholder 2"/>
          <p:cNvSpPr>
            <a:spLocks noGrp="1"/>
          </p:cNvSpPr>
          <p:nvPr>
            <p:ph idx="1"/>
          </p:nvPr>
        </p:nvSpPr>
        <p:spPr/>
        <p:txBody>
          <a:bodyPr/>
          <a:lstStyle/>
          <a:p>
            <a:pPr marL="0" lvl="0" indent="0">
              <a:buNone/>
            </a:pPr>
            <a:r>
              <a:rPr lang="en-US" dirty="0"/>
              <a:t>1) SCHOOL: A: : HOSPITAL : B</a:t>
            </a:r>
          </a:p>
          <a:p>
            <a:pPr lvl="1"/>
            <a:r>
              <a:rPr lang="en-US" dirty="0"/>
              <a:t>A: a) student b) education c) knowledge d) books</a:t>
            </a:r>
          </a:p>
          <a:p>
            <a:pPr lvl="1"/>
            <a:r>
              <a:rPr lang="en-US" dirty="0"/>
              <a:t>B: 1) Doctor 2) Disease 3) Treatment 4) Medicines</a:t>
            </a:r>
          </a:p>
          <a:p>
            <a:pPr marL="0" indent="0">
              <a:buNone/>
            </a:pPr>
            <a:r>
              <a:rPr lang="en-US" dirty="0"/>
              <a:t>Sol) First is an Institute to impact the second i.e., b3</a:t>
            </a:r>
          </a:p>
          <a:p>
            <a:pPr marL="0" lvl="0" indent="0">
              <a:buNone/>
            </a:pPr>
            <a:endParaRPr lang="en-US" dirty="0"/>
          </a:p>
          <a:p>
            <a:pPr marL="0" lvl="0" indent="0">
              <a:buNone/>
            </a:pPr>
            <a:r>
              <a:rPr lang="en-US" dirty="0"/>
              <a:t>2) ________ is to second as day s to _________</a:t>
            </a:r>
          </a:p>
          <a:p>
            <a:pPr marL="0" indent="0">
              <a:buNone/>
            </a:pPr>
            <a:r>
              <a:rPr lang="en-US" dirty="0"/>
              <a:t>Sol) seconds make up a minute and hours make up a day.</a:t>
            </a:r>
          </a:p>
          <a:p>
            <a:endParaRPr lang="en-US" dirty="0"/>
          </a:p>
        </p:txBody>
      </p:sp>
    </p:spTree>
    <p:extLst>
      <p:ext uri="{BB962C8B-B14F-4D97-AF65-F5344CB8AC3E}">
        <p14:creationId xmlns:p14="http://schemas.microsoft.com/office/powerpoint/2010/main" xmlns="" val="664260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5" dur="500"/>
                                        <p:tgtEl>
                                          <p:spTgt spid="3">
                                            <p:txEl>
                                              <p:pRg st="1" end="1"/>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wheel(1)">
                                      <p:cBhvr>
                                        <p:cTn id="29" dur="20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 calcmode="lin" valueType="num">
                                      <p:cBhvr additive="base">
                                        <p:cTn id="34"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0" y="931545"/>
            <a:ext cx="5895975" cy="2495550"/>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0" y="3395663"/>
            <a:ext cx="5882640" cy="2657475"/>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a:srcRect/>
          <a:stretch>
            <a:fillRect/>
          </a:stretch>
        </p:blipFill>
        <p:spPr bwMode="auto">
          <a:xfrm>
            <a:off x="5858828" y="935355"/>
            <a:ext cx="5991225" cy="2457450"/>
          </a:xfrm>
          <a:prstGeom prst="rect">
            <a:avLst/>
          </a:prstGeom>
          <a:noFill/>
          <a:ln w="9525">
            <a:noFill/>
            <a:miter lim="800000"/>
            <a:headEnd/>
            <a:tailEnd/>
          </a:ln>
          <a:effectLst/>
        </p:spPr>
      </p:pic>
      <p:pic>
        <p:nvPicPr>
          <p:cNvPr id="2053" name="Picture 5"/>
          <p:cNvPicPr>
            <a:picLocks noChangeAspect="1" noChangeArrowheads="1"/>
          </p:cNvPicPr>
          <p:nvPr/>
        </p:nvPicPr>
        <p:blipFill>
          <a:blip r:embed="rId5"/>
          <a:srcRect/>
          <a:stretch>
            <a:fillRect/>
          </a:stretch>
        </p:blipFill>
        <p:spPr bwMode="auto">
          <a:xfrm>
            <a:off x="5881688" y="3297555"/>
            <a:ext cx="5959792" cy="2737485"/>
          </a:xfrm>
          <a:prstGeom prst="rect">
            <a:avLst/>
          </a:prstGeom>
          <a:noFill/>
          <a:ln w="9525">
            <a:noFill/>
            <a:miter lim="800000"/>
            <a:headEnd/>
            <a:tailEnd/>
          </a:ln>
          <a:effectLst/>
        </p:spPr>
      </p:pic>
      <p:sp>
        <p:nvSpPr>
          <p:cNvPr id="6" name="TextBox 5"/>
          <p:cNvSpPr txBox="1"/>
          <p:nvPr/>
        </p:nvSpPr>
        <p:spPr>
          <a:xfrm>
            <a:off x="2225040" y="228600"/>
            <a:ext cx="4282440" cy="523220"/>
          </a:xfrm>
          <a:prstGeom prst="rect">
            <a:avLst/>
          </a:prstGeom>
          <a:noFill/>
        </p:spPr>
        <p:txBody>
          <a:bodyPr wrap="square" rtlCol="0">
            <a:spAutoFit/>
          </a:bodyPr>
          <a:lstStyle/>
          <a:p>
            <a:r>
              <a:rPr lang="en-US" sz="2800" b="1" dirty="0" smtClean="0"/>
              <a:t>Double Analogy:</a:t>
            </a:r>
            <a:endParaRPr lang="en-US" sz="2800" b="1" dirty="0"/>
          </a:p>
        </p:txBody>
      </p:sp>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551937"/>
            <a:ext cx="8610600" cy="1293028"/>
          </a:xfrm>
        </p:spPr>
        <p:txBody>
          <a:bodyPr/>
          <a:lstStyle/>
          <a:p>
            <a:r>
              <a:rPr lang="en-US" dirty="0"/>
              <a:t>Choosing a similar word</a:t>
            </a:r>
            <a:br>
              <a:rPr lang="en-US" dirty="0"/>
            </a:br>
            <a:endParaRPr lang="en-US" dirty="0"/>
          </a:p>
        </p:txBody>
      </p:sp>
      <p:sp>
        <p:nvSpPr>
          <p:cNvPr id="3" name="Content Placeholder 2"/>
          <p:cNvSpPr>
            <a:spLocks noGrp="1"/>
          </p:cNvSpPr>
          <p:nvPr>
            <p:ph idx="1"/>
          </p:nvPr>
        </p:nvSpPr>
        <p:spPr>
          <a:xfrm>
            <a:off x="83127" y="1551710"/>
            <a:ext cx="11998037" cy="5200072"/>
          </a:xfrm>
        </p:spPr>
        <p:txBody>
          <a:bodyPr>
            <a:normAutofit fontScale="92500" lnSpcReduction="10000"/>
          </a:bodyPr>
          <a:lstStyle/>
          <a:p>
            <a:pPr marL="0" lvl="0" indent="0">
              <a:buNone/>
            </a:pPr>
            <a:r>
              <a:rPr lang="en-US" dirty="0"/>
              <a:t>1) LIVER: HEART:KIDNEY</a:t>
            </a:r>
          </a:p>
          <a:p>
            <a:pPr marL="0" indent="0">
              <a:buNone/>
            </a:pPr>
            <a:r>
              <a:rPr lang="en-US" dirty="0"/>
              <a:t>Sol) Internal organs.</a:t>
            </a:r>
          </a:p>
          <a:p>
            <a:endParaRPr lang="en-US" dirty="0"/>
          </a:p>
          <a:p>
            <a:pPr marL="0" lvl="0" indent="0">
              <a:buNone/>
            </a:pPr>
            <a:r>
              <a:rPr lang="en-US" dirty="0"/>
              <a:t>2) RICE:WHEAT:MAIZE</a:t>
            </a:r>
          </a:p>
          <a:p>
            <a:pPr marL="0" indent="0">
              <a:buNone/>
            </a:pPr>
            <a:r>
              <a:rPr lang="en-US" dirty="0"/>
              <a:t>Sol) All are food crops.</a:t>
            </a:r>
          </a:p>
          <a:p>
            <a:endParaRPr lang="en-US" dirty="0"/>
          </a:p>
          <a:p>
            <a:pPr marL="0" lvl="0" indent="0">
              <a:buNone/>
            </a:pPr>
            <a:r>
              <a:rPr lang="en-US" dirty="0"/>
              <a:t>3) PATHOLOGY:CARDIOLOGY:RADIOLOGY:OPTHALMOLOGY</a:t>
            </a:r>
          </a:p>
          <a:p>
            <a:pPr marL="0" indent="0">
              <a:buNone/>
            </a:pPr>
            <a:r>
              <a:rPr lang="en-US" dirty="0"/>
              <a:t>Sol) All are branches of medical science.</a:t>
            </a:r>
          </a:p>
          <a:p>
            <a:endParaRPr lang="en-US" dirty="0"/>
          </a:p>
          <a:p>
            <a:pPr marL="0" lvl="0" indent="0">
              <a:buNone/>
            </a:pPr>
            <a:r>
              <a:rPr lang="en-US" dirty="0"/>
              <a:t>4) Which of the following is the same as FLOOD, FIRE, CYCOLNE?</a:t>
            </a:r>
          </a:p>
          <a:p>
            <a:pPr marL="0" indent="0">
              <a:buNone/>
            </a:pPr>
            <a:r>
              <a:rPr lang="en-US" dirty="0"/>
              <a:t>Sol) All are natural calamities.</a:t>
            </a:r>
          </a:p>
          <a:p>
            <a:endParaRPr lang="en-US" dirty="0"/>
          </a:p>
          <a:p>
            <a:pPr marL="0" lvl="0" indent="0">
              <a:buNone/>
            </a:pPr>
            <a:r>
              <a:rPr lang="en-US" dirty="0"/>
              <a:t>5) Which of the following is the same as CYGNUS, PLEIDES, SCORPIO?</a:t>
            </a:r>
          </a:p>
          <a:p>
            <a:pPr marL="0" indent="0">
              <a:buNone/>
            </a:pPr>
            <a:r>
              <a:rPr lang="en-US" dirty="0"/>
              <a:t>Sol) All are related to Zodiac signs. 	</a:t>
            </a:r>
          </a:p>
          <a:p>
            <a:endParaRPr lang="en-US" dirty="0"/>
          </a:p>
        </p:txBody>
      </p:sp>
    </p:spTree>
    <p:extLst>
      <p:ext uri="{BB962C8B-B14F-4D97-AF65-F5344CB8AC3E}">
        <p14:creationId xmlns:p14="http://schemas.microsoft.com/office/powerpoint/2010/main" xmlns="" val="81634007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1000"/>
                                        <p:tgtEl>
                                          <p:spTgt spid="3">
                                            <p:txEl>
                                              <p:pRg st="6" end="6"/>
                                            </p:txEl>
                                          </p:spTgt>
                                        </p:tgtEl>
                                      </p:cBhvr>
                                    </p:animEffect>
                                    <p:anim calcmode="lin" valueType="num">
                                      <p:cBhvr>
                                        <p:cTn id="3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6" end="6"/>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fade">
                                      <p:cBhvr>
                                        <p:cTn id="41" dur="1000"/>
                                        <p:tgtEl>
                                          <p:spTgt spid="3">
                                            <p:txEl>
                                              <p:pRg st="7" end="7"/>
                                            </p:txEl>
                                          </p:spTgt>
                                        </p:tgtEl>
                                      </p:cBhvr>
                                    </p:animEffect>
                                    <p:anim calcmode="lin" valueType="num">
                                      <p:cBhvr>
                                        <p:cTn id="42"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fade">
                                      <p:cBhvr>
                                        <p:cTn id="48" dur="1000"/>
                                        <p:tgtEl>
                                          <p:spTgt spid="3">
                                            <p:txEl>
                                              <p:pRg st="9" end="9"/>
                                            </p:txEl>
                                          </p:spTgt>
                                        </p:tgtEl>
                                      </p:cBhvr>
                                    </p:animEffect>
                                    <p:anim calcmode="lin" valueType="num">
                                      <p:cBhvr>
                                        <p:cTn id="49"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9" end="9"/>
                                            </p:txEl>
                                          </p:spTgt>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animEffect transition="in" filter="fade">
                                      <p:cBhvr>
                                        <p:cTn id="53" dur="1000"/>
                                        <p:tgtEl>
                                          <p:spTgt spid="3">
                                            <p:txEl>
                                              <p:pRg st="10" end="10"/>
                                            </p:txEl>
                                          </p:spTgt>
                                        </p:tgtEl>
                                      </p:cBhvr>
                                    </p:animEffect>
                                    <p:anim calcmode="lin" valueType="num">
                                      <p:cBhvr>
                                        <p:cTn id="54"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5"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3">
                                            <p:txEl>
                                              <p:pRg st="12" end="12"/>
                                            </p:txEl>
                                          </p:spTgt>
                                        </p:tgtEl>
                                        <p:attrNameLst>
                                          <p:attrName>style.visibility</p:attrName>
                                        </p:attrNameLst>
                                      </p:cBhvr>
                                      <p:to>
                                        <p:strVal val="visible"/>
                                      </p:to>
                                    </p:set>
                                    <p:animEffect transition="in" filter="fade">
                                      <p:cBhvr>
                                        <p:cTn id="60" dur="1000"/>
                                        <p:tgtEl>
                                          <p:spTgt spid="3">
                                            <p:txEl>
                                              <p:pRg st="12" end="12"/>
                                            </p:txEl>
                                          </p:spTgt>
                                        </p:tgtEl>
                                      </p:cBhvr>
                                    </p:animEffect>
                                    <p:anim calcmode="lin" valueType="num">
                                      <p:cBhvr>
                                        <p:cTn id="61"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62" dur="1000" fill="hold"/>
                                        <p:tgtEl>
                                          <p:spTgt spid="3">
                                            <p:txEl>
                                              <p:pRg st="12" end="12"/>
                                            </p:txEl>
                                          </p:spTgt>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3">
                                            <p:txEl>
                                              <p:pRg st="13" end="13"/>
                                            </p:txEl>
                                          </p:spTgt>
                                        </p:tgtEl>
                                        <p:attrNameLst>
                                          <p:attrName>style.visibility</p:attrName>
                                        </p:attrNameLst>
                                      </p:cBhvr>
                                      <p:to>
                                        <p:strVal val="visible"/>
                                      </p:to>
                                    </p:set>
                                    <p:animEffect transition="in" filter="fade">
                                      <p:cBhvr>
                                        <p:cTn id="65" dur="1000"/>
                                        <p:tgtEl>
                                          <p:spTgt spid="3">
                                            <p:txEl>
                                              <p:pRg st="13" end="13"/>
                                            </p:txEl>
                                          </p:spTgt>
                                        </p:tgtEl>
                                      </p:cBhvr>
                                    </p:animEffect>
                                    <p:anim calcmode="lin" valueType="num">
                                      <p:cBhvr>
                                        <p:cTn id="66"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67" dur="1000" fill="hold"/>
                                        <p:tgtEl>
                                          <p:spTgt spid="3">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551937"/>
            <a:ext cx="8610600" cy="1293028"/>
          </a:xfrm>
        </p:spPr>
        <p:txBody>
          <a:bodyPr/>
          <a:lstStyle/>
          <a:p>
            <a:r>
              <a:rPr lang="en-US" dirty="0"/>
              <a:t>Detecting Analogies</a:t>
            </a:r>
            <a:br>
              <a:rPr lang="en-US" dirty="0"/>
            </a:br>
            <a:endParaRPr lang="en-US" dirty="0"/>
          </a:p>
        </p:txBody>
      </p:sp>
      <p:sp>
        <p:nvSpPr>
          <p:cNvPr id="3" name="Content Placeholder 2"/>
          <p:cNvSpPr>
            <a:spLocks noGrp="1"/>
          </p:cNvSpPr>
          <p:nvPr>
            <p:ph idx="1"/>
          </p:nvPr>
        </p:nvSpPr>
        <p:spPr>
          <a:xfrm>
            <a:off x="685800" y="2194560"/>
            <a:ext cx="11210636" cy="4215476"/>
          </a:xfrm>
        </p:spPr>
        <p:txBody>
          <a:bodyPr/>
          <a:lstStyle/>
          <a:p>
            <a:pPr marL="0" indent="0">
              <a:buNone/>
            </a:pPr>
            <a:r>
              <a:rPr lang="en-US" sz="4000" dirty="0"/>
              <a:t>In this type questions, the candidate is required to trace out the hidden analogy or common characteristic among the given words or to choose the word which mentions the quality’s common to the given words.</a:t>
            </a:r>
          </a:p>
          <a:p>
            <a:endParaRPr lang="en-US" dirty="0"/>
          </a:p>
        </p:txBody>
      </p:sp>
    </p:spTree>
    <p:extLst>
      <p:ext uri="{BB962C8B-B14F-4D97-AF65-F5344CB8AC3E}">
        <p14:creationId xmlns:p14="http://schemas.microsoft.com/office/powerpoint/2010/main" xmlns="" val="423262101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31" presetClass="entr" presetSubtype="0"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p:cTn id="16"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7"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8"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9"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4036" y="1551710"/>
            <a:ext cx="11192164" cy="4666976"/>
          </a:xfrm>
        </p:spPr>
        <p:txBody>
          <a:bodyPr/>
          <a:lstStyle/>
          <a:p>
            <a:pPr marL="0" lvl="0" indent="0">
              <a:buNone/>
            </a:pPr>
            <a:r>
              <a:rPr lang="en-US" dirty="0"/>
              <a:t>1) JUDO:KARATE:TAEKWANDO</a:t>
            </a:r>
          </a:p>
          <a:p>
            <a:pPr marL="914400" lvl="1" indent="-457200">
              <a:buFont typeface="+mj-lt"/>
              <a:buAutoNum type="alphaLcParenR"/>
            </a:pPr>
            <a:r>
              <a:rPr lang="en-US" dirty="0"/>
              <a:t>They are names of martial arts</a:t>
            </a:r>
          </a:p>
          <a:p>
            <a:pPr marL="914400" lvl="1" indent="-457200">
              <a:buFont typeface="+mj-lt"/>
              <a:buAutoNum type="alphaLcParenR"/>
            </a:pPr>
            <a:r>
              <a:rPr lang="en-US" dirty="0"/>
              <a:t>They can be performed by obese persons</a:t>
            </a:r>
          </a:p>
          <a:p>
            <a:pPr marL="914400" lvl="1" indent="-457200">
              <a:buFont typeface="+mj-lt"/>
              <a:buAutoNum type="alphaLcParenR"/>
            </a:pPr>
            <a:r>
              <a:rPr lang="en-US" dirty="0"/>
              <a:t>They are performed on stage</a:t>
            </a:r>
          </a:p>
          <a:p>
            <a:pPr marL="914400" lvl="1" indent="-457200">
              <a:buFont typeface="+mj-lt"/>
              <a:buAutoNum type="alphaLcParenR"/>
            </a:pPr>
            <a:r>
              <a:rPr lang="en-US" dirty="0"/>
              <a:t>They are important items of Asian games</a:t>
            </a:r>
          </a:p>
          <a:p>
            <a:pPr marL="457200" lvl="1" indent="0">
              <a:buNone/>
            </a:pPr>
            <a:endParaRPr lang="en-US" dirty="0"/>
          </a:p>
          <a:p>
            <a:pPr marL="0" indent="0">
              <a:buNone/>
            </a:pPr>
            <a:r>
              <a:rPr lang="en-US" dirty="0"/>
              <a:t>Sol) Option (a) is the most suitable description for all the three.</a:t>
            </a:r>
          </a:p>
          <a:p>
            <a:endParaRPr lang="en-US" dirty="0"/>
          </a:p>
        </p:txBody>
      </p:sp>
    </p:spTree>
    <p:extLst>
      <p:ext uri="{BB962C8B-B14F-4D97-AF65-F5344CB8AC3E}">
        <p14:creationId xmlns:p14="http://schemas.microsoft.com/office/powerpoint/2010/main" xmlns="" val="286181154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par>
                                <p:cTn id="11" presetID="3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3">
                                            <p:txEl>
                                              <p:pRg st="1" end="1"/>
                                            </p:txEl>
                                          </p:spTgt>
                                        </p:tgtEl>
                                      </p:cBhvr>
                                    </p:animEffect>
                                  </p:childTnLst>
                                </p:cTn>
                              </p:par>
                              <p:par>
                                <p:cTn id="17" presetID="31"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1"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2" dur="1000"/>
                                        <p:tgtEl>
                                          <p:spTgt spid="3">
                                            <p:txEl>
                                              <p:pRg st="2" end="2"/>
                                            </p:txEl>
                                          </p:spTgt>
                                        </p:tgtEl>
                                      </p:cBhvr>
                                    </p:animEffect>
                                  </p:childTnLst>
                                </p:cTn>
                              </p:par>
                              <p:par>
                                <p:cTn id="23" presetID="31"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28" dur="1000"/>
                                        <p:tgtEl>
                                          <p:spTgt spid="3">
                                            <p:txEl>
                                              <p:pRg st="3" end="3"/>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Multiple-word analogy</a:t>
            </a:r>
            <a:br>
              <a:rPr lang="en-US" dirty="0"/>
            </a:br>
            <a:endParaRPr lang="en-US" dirty="0"/>
          </a:p>
        </p:txBody>
      </p:sp>
      <p:sp>
        <p:nvSpPr>
          <p:cNvPr id="3" name="Content Placeholder 2"/>
          <p:cNvSpPr>
            <a:spLocks noGrp="1"/>
          </p:cNvSpPr>
          <p:nvPr>
            <p:ph idx="1"/>
          </p:nvPr>
        </p:nvSpPr>
        <p:spPr/>
        <p:txBody>
          <a:bodyPr/>
          <a:lstStyle/>
          <a:p>
            <a:pPr marL="0" indent="0">
              <a:buNone/>
            </a:pPr>
            <a:r>
              <a:rPr lang="en-US" sz="3600" dirty="0"/>
              <a:t>In this type of questions, a group of 3 or 4 inter related words is given. The candidate is required to trace out the relationship among these words and choose another group with similar relationship, from amongst the alternatives provided.</a:t>
            </a:r>
          </a:p>
          <a:p>
            <a:endParaRPr lang="en-US" dirty="0"/>
          </a:p>
        </p:txBody>
      </p:sp>
    </p:spTree>
    <p:extLst>
      <p:ext uri="{BB962C8B-B14F-4D97-AF65-F5344CB8AC3E}">
        <p14:creationId xmlns:p14="http://schemas.microsoft.com/office/powerpoint/2010/main" xmlns="" val="31983156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p:cTn id="25"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28"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394919"/>
            <a:ext cx="8610600" cy="1293028"/>
          </a:xfrm>
        </p:spPr>
        <p:txBody>
          <a:bodyPr/>
          <a:lstStyle/>
          <a:p>
            <a:r>
              <a:rPr lang="en-US" dirty="0"/>
              <a:t>problems</a:t>
            </a:r>
          </a:p>
        </p:txBody>
      </p:sp>
      <p:sp>
        <p:nvSpPr>
          <p:cNvPr id="3" name="Content Placeholder 2"/>
          <p:cNvSpPr>
            <a:spLocks noGrp="1"/>
          </p:cNvSpPr>
          <p:nvPr>
            <p:ph idx="1"/>
          </p:nvPr>
        </p:nvSpPr>
        <p:spPr/>
        <p:txBody>
          <a:bodyPr/>
          <a:lstStyle/>
          <a:p>
            <a:pPr marL="0" lvl="0" indent="0">
              <a:buNone/>
            </a:pPr>
            <a:r>
              <a:rPr lang="en-US" dirty="0"/>
              <a:t>1) PEN:PENCIL:INK</a:t>
            </a:r>
          </a:p>
          <a:p>
            <a:pPr marL="914400" lvl="1" indent="-457200">
              <a:buFont typeface="+mj-lt"/>
              <a:buAutoNum type="alphaLcParenR"/>
            </a:pPr>
            <a:r>
              <a:rPr lang="en-US" dirty="0"/>
              <a:t>ORANGE:BANANA:JUICE</a:t>
            </a:r>
          </a:p>
          <a:p>
            <a:pPr marL="914400" lvl="1" indent="-457200">
              <a:buFont typeface="+mj-lt"/>
              <a:buAutoNum type="alphaLcParenR"/>
            </a:pPr>
            <a:r>
              <a:rPr lang="en-US" dirty="0"/>
              <a:t>TABLE:CHAIR:WOOD</a:t>
            </a:r>
          </a:p>
          <a:p>
            <a:pPr marL="914400" lvl="1" indent="-457200">
              <a:buFont typeface="+mj-lt"/>
              <a:buAutoNum type="alphaLcParenR"/>
            </a:pPr>
            <a:r>
              <a:rPr lang="en-US" dirty="0"/>
              <a:t>COW:MILK:CURD</a:t>
            </a:r>
          </a:p>
          <a:p>
            <a:pPr marL="914400" lvl="1" indent="-457200">
              <a:buFont typeface="+mj-lt"/>
              <a:buAutoNum type="alphaLcParenR"/>
            </a:pPr>
            <a:r>
              <a:rPr lang="en-US" dirty="0"/>
              <a:t>FISH:SHARK:WATER</a:t>
            </a:r>
          </a:p>
          <a:p>
            <a:pPr marL="0" indent="0">
              <a:buNone/>
            </a:pPr>
            <a:r>
              <a:rPr lang="en-US" dirty="0"/>
              <a:t>Sol) clearly, pen contains ink and pencil belongs to the same category as pen i.e., Stationary. Similarly orange contains juice and banana belongs to the same category as orange. i.e., fruits.</a:t>
            </a:r>
          </a:p>
          <a:p>
            <a:endParaRPr lang="en-US" dirty="0"/>
          </a:p>
        </p:txBody>
      </p:sp>
    </p:spTree>
    <p:extLst>
      <p:ext uri="{BB962C8B-B14F-4D97-AF65-F5344CB8AC3E}">
        <p14:creationId xmlns:p14="http://schemas.microsoft.com/office/powerpoint/2010/main" xmlns="" val="76172289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par>
                                <p:cTn id="11" presetID="3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3">
                                            <p:txEl>
                                              <p:pRg st="1" end="1"/>
                                            </p:txEl>
                                          </p:spTgt>
                                        </p:tgtEl>
                                      </p:cBhvr>
                                    </p:animEffect>
                                  </p:childTnLst>
                                </p:cTn>
                              </p:par>
                              <p:par>
                                <p:cTn id="17" presetID="31"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1"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2" dur="1000"/>
                                        <p:tgtEl>
                                          <p:spTgt spid="3">
                                            <p:txEl>
                                              <p:pRg st="2" end="2"/>
                                            </p:txEl>
                                          </p:spTgt>
                                        </p:tgtEl>
                                      </p:cBhvr>
                                    </p:animEffect>
                                  </p:childTnLst>
                                </p:cTn>
                              </p:par>
                              <p:par>
                                <p:cTn id="23" presetID="31"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28" dur="1000"/>
                                        <p:tgtEl>
                                          <p:spTgt spid="3">
                                            <p:txEl>
                                              <p:pRg st="3" end="3"/>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 calcmode="lin" valueType="num">
                                      <p:cBhvr>
                                        <p:cTn id="39"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0"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41"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42"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357973"/>
            <a:ext cx="8610600" cy="1293028"/>
          </a:xfrm>
        </p:spPr>
        <p:txBody>
          <a:bodyPr/>
          <a:lstStyle/>
          <a:p>
            <a:r>
              <a:rPr lang="en-US" dirty="0"/>
              <a:t>Triangular pattern Series</a:t>
            </a:r>
          </a:p>
        </p:txBody>
      </p:sp>
      <p:sp>
        <p:nvSpPr>
          <p:cNvPr id="3" name="Content Placeholder 2"/>
          <p:cNvSpPr>
            <a:spLocks noGrp="1"/>
          </p:cNvSpPr>
          <p:nvPr>
            <p:ph idx="1"/>
          </p:nvPr>
        </p:nvSpPr>
        <p:spPr>
          <a:xfrm>
            <a:off x="138545" y="1911928"/>
            <a:ext cx="11868728" cy="4747490"/>
          </a:xfrm>
        </p:spPr>
        <p:txBody>
          <a:bodyPr>
            <a:normAutofit/>
          </a:bodyPr>
          <a:lstStyle/>
          <a:p>
            <a:pPr marL="0" indent="0">
              <a:buNone/>
            </a:pPr>
            <a:r>
              <a:rPr lang="en-US" sz="3600" dirty="0"/>
              <a:t>Sometimes the difference between the consecutive terms of a series, again form a series. The difference between the consecutive terms of the new series so formed, again a series. This pattern continues till we attain a uniform difference between the consecutive terms of the series.</a:t>
            </a:r>
          </a:p>
          <a:p>
            <a:endParaRPr lang="en-US" sz="3600" dirty="0"/>
          </a:p>
        </p:txBody>
      </p:sp>
    </p:spTree>
    <p:extLst>
      <p:ext uri="{BB962C8B-B14F-4D97-AF65-F5344CB8AC3E}">
        <p14:creationId xmlns:p14="http://schemas.microsoft.com/office/powerpoint/2010/main" xmlns="" val="262450848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0073" y="1505527"/>
            <a:ext cx="11905672" cy="5126181"/>
          </a:xfrm>
        </p:spPr>
        <p:txBody>
          <a:bodyPr>
            <a:normAutofit lnSpcReduction="10000"/>
          </a:bodyPr>
          <a:lstStyle/>
          <a:p>
            <a:pPr marL="0" lvl="0" indent="0">
              <a:buNone/>
            </a:pPr>
            <a:r>
              <a:rPr lang="en-US" dirty="0"/>
              <a:t>2) FURNITURE: TABLE: ALMIRAH</a:t>
            </a:r>
          </a:p>
          <a:p>
            <a:pPr marL="914400" lvl="1" indent="-457200">
              <a:buFont typeface="+mj-lt"/>
              <a:buAutoNum type="alphaLcParenR"/>
            </a:pPr>
            <a:r>
              <a:rPr lang="en-US" dirty="0"/>
              <a:t>BUILDING:WALL:BRICK</a:t>
            </a:r>
          </a:p>
          <a:p>
            <a:pPr marL="914400" lvl="1" indent="-457200">
              <a:buFont typeface="+mj-lt"/>
              <a:buAutoNum type="alphaLcParenR"/>
            </a:pPr>
            <a:r>
              <a:rPr lang="en-US" dirty="0"/>
              <a:t>FRUIT:ORANGE:MANGO</a:t>
            </a:r>
          </a:p>
          <a:p>
            <a:pPr marL="914400" lvl="1" indent="-457200">
              <a:buFont typeface="+mj-lt"/>
              <a:buAutoNum type="alphaLcParenR"/>
            </a:pPr>
            <a:r>
              <a:rPr lang="en-US" dirty="0"/>
              <a:t>MOTHER:FATHER:SISTER</a:t>
            </a:r>
          </a:p>
          <a:p>
            <a:pPr marL="914400" lvl="1" indent="-457200">
              <a:buFont typeface="+mj-lt"/>
              <a:buAutoNum type="alphaLcParenR"/>
            </a:pPr>
            <a:r>
              <a:rPr lang="en-US" dirty="0"/>
              <a:t>SEA:ROAD:CITY</a:t>
            </a:r>
          </a:p>
          <a:p>
            <a:pPr marL="0" indent="0">
              <a:buNone/>
            </a:pPr>
            <a:r>
              <a:rPr lang="en-US" dirty="0"/>
              <a:t>Sol) Both second and third belong to the class denoted by the first. i.e., FRUIT:ORANGE:MANGO</a:t>
            </a:r>
          </a:p>
          <a:p>
            <a:pPr marL="0" indent="0">
              <a:buNone/>
            </a:pPr>
            <a:r>
              <a:rPr lang="en-US" dirty="0"/>
              <a:t> </a:t>
            </a:r>
          </a:p>
          <a:p>
            <a:pPr marL="0" lvl="0" indent="0">
              <a:buNone/>
            </a:pPr>
            <a:r>
              <a:rPr lang="en-US" dirty="0"/>
              <a:t>3) IRON:SILVER:GOLD</a:t>
            </a:r>
          </a:p>
          <a:p>
            <a:pPr marL="914400" lvl="1" indent="-457200">
              <a:buFont typeface="+mj-lt"/>
              <a:buAutoNum type="alphaLcParenR"/>
            </a:pPr>
            <a:r>
              <a:rPr lang="en-US" dirty="0"/>
              <a:t>PARENTS: FATHER:MOTHER</a:t>
            </a:r>
          </a:p>
          <a:p>
            <a:pPr marL="914400" lvl="1" indent="-457200">
              <a:buFont typeface="+mj-lt"/>
              <a:buAutoNum type="alphaLcParenR"/>
            </a:pPr>
            <a:r>
              <a:rPr lang="en-US" dirty="0"/>
              <a:t>WHEAT:BARLEY:CEREAL</a:t>
            </a:r>
          </a:p>
          <a:p>
            <a:pPr marL="914400" lvl="1" indent="-457200">
              <a:buFont typeface="+mj-lt"/>
              <a:buAutoNum type="alphaLcParenR"/>
            </a:pPr>
            <a:r>
              <a:rPr lang="en-US" dirty="0"/>
              <a:t>TREE:BRACH: FRUIT</a:t>
            </a:r>
          </a:p>
          <a:p>
            <a:pPr marL="914400" lvl="1" indent="-457200">
              <a:buFont typeface="+mj-lt"/>
              <a:buAutoNum type="alphaLcParenR"/>
            </a:pPr>
            <a:r>
              <a:rPr lang="en-US" dirty="0"/>
              <a:t>DEER:LION:WOLF</a:t>
            </a:r>
          </a:p>
          <a:p>
            <a:pPr marL="0" indent="0">
              <a:buNone/>
            </a:pPr>
            <a:r>
              <a:rPr lang="en-US" dirty="0"/>
              <a:t>Sol) All the three belongs to the same category i.e., they are metals i.e., DEER:LION:WOLF</a:t>
            </a:r>
          </a:p>
          <a:p>
            <a:endParaRPr lang="en-US" dirty="0"/>
          </a:p>
        </p:txBody>
      </p:sp>
    </p:spTree>
    <p:extLst>
      <p:ext uri="{BB962C8B-B14F-4D97-AF65-F5344CB8AC3E}">
        <p14:creationId xmlns:p14="http://schemas.microsoft.com/office/powerpoint/2010/main" xmlns="" val="309735140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
                                            <p:txEl>
                                              <p:pRg st="2" end="2"/>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p:cTn id="22"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3">
                                            <p:txEl>
                                              <p:pRg st="3" end="3"/>
                                            </p:txEl>
                                          </p:spTgt>
                                        </p:tgtEl>
                                      </p:cBhvr>
                                    </p:animEffect>
                                  </p:childTnLst>
                                </p:cTn>
                              </p:par>
                              <p:par>
                                <p:cTn id="25" presetID="53" presetClass="entr" presetSubtype="16"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p:cTn id="27"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 calcmode="lin" valueType="num">
                                      <p:cBhvr additive="base">
                                        <p:cTn id="3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31" presetClass="entr" presetSubtype="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 calcmode="lin" valueType="num">
                                      <p:cBhvr>
                                        <p:cTn id="40" dur="1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1" dur="1000" fill="hold"/>
                                        <p:tgtEl>
                                          <p:spTgt spid="3">
                                            <p:txEl>
                                              <p:pRg st="7" end="7"/>
                                            </p:txEl>
                                          </p:spTgt>
                                        </p:tgtEl>
                                        <p:attrNameLst>
                                          <p:attrName>ppt_h</p:attrName>
                                        </p:attrNameLst>
                                      </p:cBhvr>
                                      <p:tavLst>
                                        <p:tav tm="0">
                                          <p:val>
                                            <p:fltVal val="0"/>
                                          </p:val>
                                        </p:tav>
                                        <p:tav tm="100000">
                                          <p:val>
                                            <p:strVal val="#ppt_h"/>
                                          </p:val>
                                        </p:tav>
                                      </p:tavLst>
                                    </p:anim>
                                    <p:anim calcmode="lin" valueType="num">
                                      <p:cBhvr>
                                        <p:cTn id="42" dur="1000" fill="hold"/>
                                        <p:tgtEl>
                                          <p:spTgt spid="3">
                                            <p:txEl>
                                              <p:pRg st="7" end="7"/>
                                            </p:txEl>
                                          </p:spTgt>
                                        </p:tgtEl>
                                        <p:attrNameLst>
                                          <p:attrName>style.rotation</p:attrName>
                                        </p:attrNameLst>
                                      </p:cBhvr>
                                      <p:tavLst>
                                        <p:tav tm="0">
                                          <p:val>
                                            <p:fltVal val="90"/>
                                          </p:val>
                                        </p:tav>
                                        <p:tav tm="100000">
                                          <p:val>
                                            <p:fltVal val="0"/>
                                          </p:val>
                                        </p:tav>
                                      </p:tavLst>
                                    </p:anim>
                                    <p:animEffect transition="in" filter="fade">
                                      <p:cBhvr>
                                        <p:cTn id="43" dur="1000"/>
                                        <p:tgtEl>
                                          <p:spTgt spid="3">
                                            <p:txEl>
                                              <p:pRg st="7" end="7"/>
                                            </p:txEl>
                                          </p:spTgt>
                                        </p:tgtEl>
                                      </p:cBhvr>
                                    </p:animEffect>
                                  </p:childTnLst>
                                </p:cTn>
                              </p:par>
                              <p:par>
                                <p:cTn id="44" presetID="31" presetClass="entr" presetSubtype="0" fill="hold" nodeType="withEffect">
                                  <p:stCondLst>
                                    <p:cond delay="0"/>
                                  </p:stCondLst>
                                  <p:childTnLst>
                                    <p:set>
                                      <p:cBhvr>
                                        <p:cTn id="45" dur="1" fill="hold">
                                          <p:stCondLst>
                                            <p:cond delay="0"/>
                                          </p:stCondLst>
                                        </p:cTn>
                                        <p:tgtEl>
                                          <p:spTgt spid="3">
                                            <p:txEl>
                                              <p:pRg st="8" end="8"/>
                                            </p:txEl>
                                          </p:spTgt>
                                        </p:tgtEl>
                                        <p:attrNameLst>
                                          <p:attrName>style.visibility</p:attrName>
                                        </p:attrNameLst>
                                      </p:cBhvr>
                                      <p:to>
                                        <p:strVal val="visible"/>
                                      </p:to>
                                    </p:set>
                                    <p:anim calcmode="lin" valueType="num">
                                      <p:cBhvr>
                                        <p:cTn id="46"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47" dur="1000" fill="hold"/>
                                        <p:tgtEl>
                                          <p:spTgt spid="3">
                                            <p:txEl>
                                              <p:pRg st="8" end="8"/>
                                            </p:txEl>
                                          </p:spTgt>
                                        </p:tgtEl>
                                        <p:attrNameLst>
                                          <p:attrName>ppt_h</p:attrName>
                                        </p:attrNameLst>
                                      </p:cBhvr>
                                      <p:tavLst>
                                        <p:tav tm="0">
                                          <p:val>
                                            <p:fltVal val="0"/>
                                          </p:val>
                                        </p:tav>
                                        <p:tav tm="100000">
                                          <p:val>
                                            <p:strVal val="#ppt_h"/>
                                          </p:val>
                                        </p:tav>
                                      </p:tavLst>
                                    </p:anim>
                                    <p:anim calcmode="lin" valueType="num">
                                      <p:cBhvr>
                                        <p:cTn id="48" dur="1000" fill="hold"/>
                                        <p:tgtEl>
                                          <p:spTgt spid="3">
                                            <p:txEl>
                                              <p:pRg st="8" end="8"/>
                                            </p:txEl>
                                          </p:spTgt>
                                        </p:tgtEl>
                                        <p:attrNameLst>
                                          <p:attrName>style.rotation</p:attrName>
                                        </p:attrNameLst>
                                      </p:cBhvr>
                                      <p:tavLst>
                                        <p:tav tm="0">
                                          <p:val>
                                            <p:fltVal val="90"/>
                                          </p:val>
                                        </p:tav>
                                        <p:tav tm="100000">
                                          <p:val>
                                            <p:fltVal val="0"/>
                                          </p:val>
                                        </p:tav>
                                      </p:tavLst>
                                    </p:anim>
                                    <p:animEffect transition="in" filter="fade">
                                      <p:cBhvr>
                                        <p:cTn id="49" dur="1000"/>
                                        <p:tgtEl>
                                          <p:spTgt spid="3">
                                            <p:txEl>
                                              <p:pRg st="8" end="8"/>
                                            </p:txEl>
                                          </p:spTgt>
                                        </p:tgtEl>
                                      </p:cBhvr>
                                    </p:animEffect>
                                  </p:childTnLst>
                                </p:cTn>
                              </p:par>
                              <p:par>
                                <p:cTn id="50" presetID="31" presetClass="entr" presetSubtype="0" fill="hold" nodeType="with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 calcmode="lin" valueType="num">
                                      <p:cBhvr>
                                        <p:cTn id="52" dur="1000" fill="hold"/>
                                        <p:tgtEl>
                                          <p:spTgt spid="3">
                                            <p:txEl>
                                              <p:pRg st="9" end="9"/>
                                            </p:txEl>
                                          </p:spTgt>
                                        </p:tgtEl>
                                        <p:attrNameLst>
                                          <p:attrName>ppt_w</p:attrName>
                                        </p:attrNameLst>
                                      </p:cBhvr>
                                      <p:tavLst>
                                        <p:tav tm="0">
                                          <p:val>
                                            <p:fltVal val="0"/>
                                          </p:val>
                                        </p:tav>
                                        <p:tav tm="100000">
                                          <p:val>
                                            <p:strVal val="#ppt_w"/>
                                          </p:val>
                                        </p:tav>
                                      </p:tavLst>
                                    </p:anim>
                                    <p:anim calcmode="lin" valueType="num">
                                      <p:cBhvr>
                                        <p:cTn id="53" dur="1000" fill="hold"/>
                                        <p:tgtEl>
                                          <p:spTgt spid="3">
                                            <p:txEl>
                                              <p:pRg st="9" end="9"/>
                                            </p:txEl>
                                          </p:spTgt>
                                        </p:tgtEl>
                                        <p:attrNameLst>
                                          <p:attrName>ppt_h</p:attrName>
                                        </p:attrNameLst>
                                      </p:cBhvr>
                                      <p:tavLst>
                                        <p:tav tm="0">
                                          <p:val>
                                            <p:fltVal val="0"/>
                                          </p:val>
                                        </p:tav>
                                        <p:tav tm="100000">
                                          <p:val>
                                            <p:strVal val="#ppt_h"/>
                                          </p:val>
                                        </p:tav>
                                      </p:tavLst>
                                    </p:anim>
                                    <p:anim calcmode="lin" valueType="num">
                                      <p:cBhvr>
                                        <p:cTn id="54" dur="1000" fill="hold"/>
                                        <p:tgtEl>
                                          <p:spTgt spid="3">
                                            <p:txEl>
                                              <p:pRg st="9" end="9"/>
                                            </p:txEl>
                                          </p:spTgt>
                                        </p:tgtEl>
                                        <p:attrNameLst>
                                          <p:attrName>style.rotation</p:attrName>
                                        </p:attrNameLst>
                                      </p:cBhvr>
                                      <p:tavLst>
                                        <p:tav tm="0">
                                          <p:val>
                                            <p:fltVal val="90"/>
                                          </p:val>
                                        </p:tav>
                                        <p:tav tm="100000">
                                          <p:val>
                                            <p:fltVal val="0"/>
                                          </p:val>
                                        </p:tav>
                                      </p:tavLst>
                                    </p:anim>
                                    <p:animEffect transition="in" filter="fade">
                                      <p:cBhvr>
                                        <p:cTn id="55" dur="1000"/>
                                        <p:tgtEl>
                                          <p:spTgt spid="3">
                                            <p:txEl>
                                              <p:pRg st="9" end="9"/>
                                            </p:txEl>
                                          </p:spTgt>
                                        </p:tgtEl>
                                      </p:cBhvr>
                                    </p:animEffect>
                                  </p:childTnLst>
                                </p:cTn>
                              </p:par>
                              <p:par>
                                <p:cTn id="56" presetID="31" presetClass="entr" presetSubtype="0" fill="hold" nodeType="withEffect">
                                  <p:stCondLst>
                                    <p:cond delay="0"/>
                                  </p:stCondLst>
                                  <p:childTnLst>
                                    <p:set>
                                      <p:cBhvr>
                                        <p:cTn id="57" dur="1" fill="hold">
                                          <p:stCondLst>
                                            <p:cond delay="0"/>
                                          </p:stCondLst>
                                        </p:cTn>
                                        <p:tgtEl>
                                          <p:spTgt spid="3">
                                            <p:txEl>
                                              <p:pRg st="10" end="10"/>
                                            </p:txEl>
                                          </p:spTgt>
                                        </p:tgtEl>
                                        <p:attrNameLst>
                                          <p:attrName>style.visibility</p:attrName>
                                        </p:attrNameLst>
                                      </p:cBhvr>
                                      <p:to>
                                        <p:strVal val="visible"/>
                                      </p:to>
                                    </p:set>
                                    <p:anim calcmode="lin" valueType="num">
                                      <p:cBhvr>
                                        <p:cTn id="58" dur="10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59" dur="1000" fill="hold"/>
                                        <p:tgtEl>
                                          <p:spTgt spid="3">
                                            <p:txEl>
                                              <p:pRg st="10" end="10"/>
                                            </p:txEl>
                                          </p:spTgt>
                                        </p:tgtEl>
                                        <p:attrNameLst>
                                          <p:attrName>ppt_h</p:attrName>
                                        </p:attrNameLst>
                                      </p:cBhvr>
                                      <p:tavLst>
                                        <p:tav tm="0">
                                          <p:val>
                                            <p:fltVal val="0"/>
                                          </p:val>
                                        </p:tav>
                                        <p:tav tm="100000">
                                          <p:val>
                                            <p:strVal val="#ppt_h"/>
                                          </p:val>
                                        </p:tav>
                                      </p:tavLst>
                                    </p:anim>
                                    <p:anim calcmode="lin" valueType="num">
                                      <p:cBhvr>
                                        <p:cTn id="60" dur="1000" fill="hold"/>
                                        <p:tgtEl>
                                          <p:spTgt spid="3">
                                            <p:txEl>
                                              <p:pRg st="10" end="10"/>
                                            </p:txEl>
                                          </p:spTgt>
                                        </p:tgtEl>
                                        <p:attrNameLst>
                                          <p:attrName>style.rotation</p:attrName>
                                        </p:attrNameLst>
                                      </p:cBhvr>
                                      <p:tavLst>
                                        <p:tav tm="0">
                                          <p:val>
                                            <p:fltVal val="90"/>
                                          </p:val>
                                        </p:tav>
                                        <p:tav tm="100000">
                                          <p:val>
                                            <p:fltVal val="0"/>
                                          </p:val>
                                        </p:tav>
                                      </p:tavLst>
                                    </p:anim>
                                    <p:animEffect transition="in" filter="fade">
                                      <p:cBhvr>
                                        <p:cTn id="61" dur="1000"/>
                                        <p:tgtEl>
                                          <p:spTgt spid="3">
                                            <p:txEl>
                                              <p:pRg st="10" end="10"/>
                                            </p:txEl>
                                          </p:spTgt>
                                        </p:tgtEl>
                                      </p:cBhvr>
                                    </p:animEffect>
                                  </p:childTnLst>
                                </p:cTn>
                              </p:par>
                              <p:par>
                                <p:cTn id="62" presetID="31" presetClass="entr" presetSubtype="0" fill="hold" nodeType="withEffect">
                                  <p:stCondLst>
                                    <p:cond delay="0"/>
                                  </p:stCondLst>
                                  <p:childTnLst>
                                    <p:set>
                                      <p:cBhvr>
                                        <p:cTn id="63" dur="1" fill="hold">
                                          <p:stCondLst>
                                            <p:cond delay="0"/>
                                          </p:stCondLst>
                                        </p:cTn>
                                        <p:tgtEl>
                                          <p:spTgt spid="3">
                                            <p:txEl>
                                              <p:pRg st="11" end="11"/>
                                            </p:txEl>
                                          </p:spTgt>
                                        </p:tgtEl>
                                        <p:attrNameLst>
                                          <p:attrName>style.visibility</p:attrName>
                                        </p:attrNameLst>
                                      </p:cBhvr>
                                      <p:to>
                                        <p:strVal val="visible"/>
                                      </p:to>
                                    </p:set>
                                    <p:anim calcmode="lin" valueType="num">
                                      <p:cBhvr>
                                        <p:cTn id="64" dur="10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65" dur="1000" fill="hold"/>
                                        <p:tgtEl>
                                          <p:spTgt spid="3">
                                            <p:txEl>
                                              <p:pRg st="11" end="11"/>
                                            </p:txEl>
                                          </p:spTgt>
                                        </p:tgtEl>
                                        <p:attrNameLst>
                                          <p:attrName>ppt_h</p:attrName>
                                        </p:attrNameLst>
                                      </p:cBhvr>
                                      <p:tavLst>
                                        <p:tav tm="0">
                                          <p:val>
                                            <p:fltVal val="0"/>
                                          </p:val>
                                        </p:tav>
                                        <p:tav tm="100000">
                                          <p:val>
                                            <p:strVal val="#ppt_h"/>
                                          </p:val>
                                        </p:tav>
                                      </p:tavLst>
                                    </p:anim>
                                    <p:anim calcmode="lin" valueType="num">
                                      <p:cBhvr>
                                        <p:cTn id="66" dur="1000" fill="hold"/>
                                        <p:tgtEl>
                                          <p:spTgt spid="3">
                                            <p:txEl>
                                              <p:pRg st="11" end="11"/>
                                            </p:txEl>
                                          </p:spTgt>
                                        </p:tgtEl>
                                        <p:attrNameLst>
                                          <p:attrName>style.rotation</p:attrName>
                                        </p:attrNameLst>
                                      </p:cBhvr>
                                      <p:tavLst>
                                        <p:tav tm="0">
                                          <p:val>
                                            <p:fltVal val="90"/>
                                          </p:val>
                                        </p:tav>
                                        <p:tav tm="100000">
                                          <p:val>
                                            <p:fltVal val="0"/>
                                          </p:val>
                                        </p:tav>
                                      </p:tavLst>
                                    </p:anim>
                                    <p:animEffect transition="in" filter="fade">
                                      <p:cBhvr>
                                        <p:cTn id="67" dur="1000"/>
                                        <p:tgtEl>
                                          <p:spTgt spid="3">
                                            <p:txEl>
                                              <p:pRg st="11" end="1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3">
                                            <p:txEl>
                                              <p:pRg st="12" end="12"/>
                                            </p:txEl>
                                          </p:spTgt>
                                        </p:tgtEl>
                                        <p:attrNameLst>
                                          <p:attrName>style.visibility</p:attrName>
                                        </p:attrNameLst>
                                      </p:cBhvr>
                                      <p:to>
                                        <p:strVal val="visible"/>
                                      </p:to>
                                    </p:set>
                                    <p:anim calcmode="lin" valueType="num">
                                      <p:cBhvr additive="base">
                                        <p:cTn id="72"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321027"/>
            <a:ext cx="8610600" cy="1293028"/>
          </a:xfrm>
        </p:spPr>
        <p:txBody>
          <a:bodyPr>
            <a:normAutofit fontScale="90000"/>
          </a:bodyPr>
          <a:lstStyle/>
          <a:p>
            <a:r>
              <a:rPr lang="en-US" dirty="0"/>
              <a:t> </a:t>
            </a:r>
            <a:br>
              <a:rPr lang="en-US" dirty="0"/>
            </a:br>
            <a:r>
              <a:rPr lang="en-US" dirty="0"/>
              <a:t>Classification</a:t>
            </a:r>
            <a:br>
              <a:rPr lang="en-US" dirty="0"/>
            </a:br>
            <a:endParaRPr lang="en-US" dirty="0"/>
          </a:p>
        </p:txBody>
      </p:sp>
      <p:sp>
        <p:nvSpPr>
          <p:cNvPr id="3" name="Content Placeholder 2"/>
          <p:cNvSpPr>
            <a:spLocks noGrp="1"/>
          </p:cNvSpPr>
          <p:nvPr>
            <p:ph idx="1"/>
          </p:nvPr>
        </p:nvSpPr>
        <p:spPr>
          <a:xfrm>
            <a:off x="129309" y="1699491"/>
            <a:ext cx="11887200" cy="4922981"/>
          </a:xfrm>
        </p:spPr>
        <p:txBody>
          <a:bodyPr/>
          <a:lstStyle/>
          <a:p>
            <a:pPr marL="0" indent="0">
              <a:buNone/>
            </a:pPr>
            <a:r>
              <a:rPr lang="en-US" sz="3200" dirty="0"/>
              <a:t>Classification means to assort the items of a given group on the basis of certain common quality they possess and then spot the stranger or odd one out.</a:t>
            </a:r>
          </a:p>
          <a:p>
            <a:pPr marL="0" indent="0">
              <a:buNone/>
            </a:pPr>
            <a:r>
              <a:rPr lang="en-US" sz="3200" dirty="0"/>
              <a:t>In this test, you are given a group of certain items, out of which all except one are similar to one another in some manner.</a:t>
            </a:r>
          </a:p>
          <a:p>
            <a:pPr marL="0" indent="0">
              <a:buNone/>
            </a:pPr>
            <a:r>
              <a:rPr lang="en-US" sz="3200" dirty="0"/>
              <a:t>The candidate is required to choose this one item which does not fit into the given group.</a:t>
            </a:r>
          </a:p>
          <a:p>
            <a:endParaRPr lang="en-US" dirty="0"/>
          </a:p>
        </p:txBody>
      </p:sp>
    </p:spTree>
    <p:extLst>
      <p:ext uri="{BB962C8B-B14F-4D97-AF65-F5344CB8AC3E}">
        <p14:creationId xmlns:p14="http://schemas.microsoft.com/office/powerpoint/2010/main" xmlns="" val="48079910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31" presetClass="entr" presetSubtype="0"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p:cTn id="16"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7"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8"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9" dur="1000"/>
                                        <p:tgtEl>
                                          <p:spTgt spid="3">
                                            <p:txEl>
                                              <p:pRg st="0" end="0"/>
                                            </p:txEl>
                                          </p:spTgt>
                                        </p:tgtEl>
                                      </p:cBhvr>
                                    </p:animEffect>
                                  </p:childTnLst>
                                </p:cTn>
                              </p:par>
                              <p:par>
                                <p:cTn id="20" presetID="31" presetClass="entr" presetSubtype="0" fill="hold" nodeType="with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 calcmode="lin" valueType="num">
                                      <p:cBhvr>
                                        <p:cTn id="22"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3"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4"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25" dur="1000"/>
                                        <p:tgtEl>
                                          <p:spTgt spid="3">
                                            <p:txEl>
                                              <p:pRg st="1" end="1"/>
                                            </p:txEl>
                                          </p:spTgt>
                                        </p:tgtEl>
                                      </p:cBhvr>
                                    </p:animEffect>
                                  </p:childTnLst>
                                </p:cTn>
                              </p:par>
                              <p:par>
                                <p:cTn id="26" presetID="31" presetClass="entr" presetSubtype="0" fill="hold" nodeType="with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 calcmode="lin" valueType="num">
                                      <p:cBhvr>
                                        <p:cTn id="28"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9"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30"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31"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570409"/>
            <a:ext cx="8610600" cy="1293028"/>
          </a:xfrm>
        </p:spPr>
        <p:txBody>
          <a:bodyPr>
            <a:normAutofit fontScale="90000"/>
          </a:bodyPr>
          <a:lstStyle/>
          <a:p>
            <a:r>
              <a:rPr lang="en-US" dirty="0"/>
              <a:t>Type 1: Choosing the ODD word:</a:t>
            </a:r>
            <a:br>
              <a:rPr lang="en-US" dirty="0"/>
            </a:br>
            <a:endParaRPr lang="en-US" dirty="0"/>
          </a:p>
        </p:txBody>
      </p:sp>
      <p:sp>
        <p:nvSpPr>
          <p:cNvPr id="3" name="Content Placeholder 2"/>
          <p:cNvSpPr>
            <a:spLocks noGrp="1"/>
          </p:cNvSpPr>
          <p:nvPr>
            <p:ph idx="1"/>
          </p:nvPr>
        </p:nvSpPr>
        <p:spPr>
          <a:xfrm>
            <a:off x="286327" y="1570182"/>
            <a:ext cx="11702473" cy="5107709"/>
          </a:xfrm>
        </p:spPr>
        <p:txBody>
          <a:bodyPr>
            <a:normAutofit lnSpcReduction="10000"/>
          </a:bodyPr>
          <a:lstStyle/>
          <a:p>
            <a:pPr marL="0" indent="0">
              <a:buNone/>
            </a:pPr>
            <a:r>
              <a:rPr lang="en-US" dirty="0"/>
              <a:t>Directions: Choose the word which is least like the other words in the group.</a:t>
            </a:r>
          </a:p>
          <a:p>
            <a:pPr marL="0" indent="0">
              <a:buNone/>
            </a:pPr>
            <a:r>
              <a:rPr lang="en-US" dirty="0"/>
              <a:t>1) </a:t>
            </a:r>
          </a:p>
          <a:p>
            <a:pPr marL="914400" lvl="1" indent="-457200">
              <a:buFont typeface="+mj-lt"/>
              <a:buAutoNum type="alphaLcParenR"/>
            </a:pPr>
            <a:r>
              <a:rPr lang="en-US" dirty="0"/>
              <a:t>Zebra</a:t>
            </a:r>
          </a:p>
          <a:p>
            <a:pPr marL="914400" lvl="1" indent="-457200">
              <a:buFont typeface="+mj-lt"/>
              <a:buAutoNum type="alphaLcParenR"/>
            </a:pPr>
            <a:r>
              <a:rPr lang="en-US" dirty="0"/>
              <a:t>Lion</a:t>
            </a:r>
          </a:p>
          <a:p>
            <a:pPr marL="914400" lvl="1" indent="-457200">
              <a:buFont typeface="+mj-lt"/>
              <a:buAutoNum type="alphaLcParenR"/>
            </a:pPr>
            <a:r>
              <a:rPr lang="en-US" dirty="0"/>
              <a:t>Tiger</a:t>
            </a:r>
          </a:p>
          <a:p>
            <a:pPr marL="914400" lvl="1" indent="-457200">
              <a:buFont typeface="+mj-lt"/>
              <a:buAutoNum type="alphaLcParenR"/>
            </a:pPr>
            <a:r>
              <a:rPr lang="en-US" dirty="0"/>
              <a:t>Horse</a:t>
            </a:r>
          </a:p>
          <a:p>
            <a:pPr marL="914400" lvl="1" indent="-457200">
              <a:buFont typeface="+mj-lt"/>
              <a:buAutoNum type="alphaLcParenR"/>
            </a:pPr>
            <a:r>
              <a:rPr lang="en-US" dirty="0"/>
              <a:t>Giraffe</a:t>
            </a:r>
          </a:p>
          <a:p>
            <a:pPr marL="0" indent="0">
              <a:buNone/>
            </a:pPr>
            <a:r>
              <a:rPr lang="en-US" dirty="0"/>
              <a:t>Sol) Here, all except Horse, are wild animals, while horse can be domesticated.</a:t>
            </a:r>
          </a:p>
          <a:p>
            <a:pPr marL="0" indent="0">
              <a:buNone/>
            </a:pPr>
            <a:r>
              <a:rPr lang="en-US" dirty="0"/>
              <a:t>2) </a:t>
            </a:r>
          </a:p>
          <a:p>
            <a:pPr marL="914400" lvl="1" indent="-457200">
              <a:buFont typeface="+mj-lt"/>
              <a:buAutoNum type="alphaLcParenR"/>
            </a:pPr>
            <a:r>
              <a:rPr lang="en-US" dirty="0"/>
              <a:t>Parrot</a:t>
            </a:r>
          </a:p>
          <a:p>
            <a:pPr marL="914400" lvl="1" indent="-457200">
              <a:buFont typeface="+mj-lt"/>
              <a:buAutoNum type="alphaLcParenR"/>
            </a:pPr>
            <a:r>
              <a:rPr lang="en-US" dirty="0"/>
              <a:t>Bat</a:t>
            </a:r>
          </a:p>
          <a:p>
            <a:pPr marL="914400" lvl="1" indent="-457200">
              <a:buFont typeface="+mj-lt"/>
              <a:buAutoNum type="alphaLcParenR"/>
            </a:pPr>
            <a:r>
              <a:rPr lang="en-US" dirty="0"/>
              <a:t>Crow</a:t>
            </a:r>
          </a:p>
          <a:p>
            <a:pPr marL="914400" lvl="1" indent="-457200">
              <a:buFont typeface="+mj-lt"/>
              <a:buAutoNum type="alphaLcParenR"/>
            </a:pPr>
            <a:r>
              <a:rPr lang="en-US" dirty="0"/>
              <a:t>Sparrow</a:t>
            </a:r>
          </a:p>
          <a:p>
            <a:pPr marL="914400" lvl="1" indent="-457200">
              <a:buFont typeface="+mj-lt"/>
              <a:buAutoNum type="alphaLcParenR"/>
            </a:pPr>
            <a:r>
              <a:rPr lang="en-US" dirty="0"/>
              <a:t>Pigeon</a:t>
            </a:r>
          </a:p>
          <a:p>
            <a:pPr marL="0" indent="0">
              <a:buNone/>
            </a:pPr>
            <a:r>
              <a:rPr lang="en-US" dirty="0"/>
              <a:t>Sol) Here, all except bat, belong to the class of Aves(birds), while bat is mammal.</a:t>
            </a:r>
          </a:p>
          <a:p>
            <a:endParaRPr lang="en-US" dirty="0"/>
          </a:p>
        </p:txBody>
      </p:sp>
    </p:spTree>
    <p:extLst>
      <p:ext uri="{BB962C8B-B14F-4D97-AF65-F5344CB8AC3E}">
        <p14:creationId xmlns:p14="http://schemas.microsoft.com/office/powerpoint/2010/main" xmlns="" val="387247071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1000"/>
                                        <p:tgtEl>
                                          <p:spTgt spid="3">
                                            <p:txEl>
                                              <p:pRg st="2" end="2"/>
                                            </p:txEl>
                                          </p:spTgt>
                                        </p:tgtEl>
                                      </p:cBhvr>
                                    </p:animEffect>
                                    <p:anim calcmode="lin" valueType="num">
                                      <p:cBhvr>
                                        <p:cTn id="2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1000"/>
                                        <p:tgtEl>
                                          <p:spTgt spid="3">
                                            <p:txEl>
                                              <p:pRg st="3" end="3"/>
                                            </p:txEl>
                                          </p:spTgt>
                                        </p:tgtEl>
                                      </p:cBhvr>
                                    </p:animEffect>
                                    <p:anim calcmode="lin" valueType="num">
                                      <p:cBhvr>
                                        <p:cTn id="2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1000"/>
                                        <p:tgtEl>
                                          <p:spTgt spid="3">
                                            <p:txEl>
                                              <p:pRg st="4" end="4"/>
                                            </p:txEl>
                                          </p:spTgt>
                                        </p:tgtEl>
                                      </p:cBhvr>
                                    </p:animEffect>
                                    <p:anim calcmode="lin" valueType="num">
                                      <p:cBhvr>
                                        <p:cTn id="3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6" presetClass="entr" presetSubtype="0"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wipe(down)">
                                      <p:cBhvr>
                                        <p:cTn id="49" dur="580">
                                          <p:stCondLst>
                                            <p:cond delay="0"/>
                                          </p:stCondLst>
                                        </p:cTn>
                                        <p:tgtEl>
                                          <p:spTgt spid="3">
                                            <p:txEl>
                                              <p:pRg st="7" end="7"/>
                                            </p:txEl>
                                          </p:spTgt>
                                        </p:tgtEl>
                                      </p:cBhvr>
                                    </p:animEffect>
                                    <p:anim calcmode="lin" valueType="num">
                                      <p:cBhvr>
                                        <p:cTn id="50"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51"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52"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53"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54"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55" dur="26">
                                          <p:stCondLst>
                                            <p:cond delay="650"/>
                                          </p:stCondLst>
                                        </p:cTn>
                                        <p:tgtEl>
                                          <p:spTgt spid="3">
                                            <p:txEl>
                                              <p:pRg st="7" end="7"/>
                                            </p:txEl>
                                          </p:spTgt>
                                        </p:tgtEl>
                                      </p:cBhvr>
                                      <p:to x="100000" y="60000"/>
                                    </p:animScale>
                                    <p:animScale>
                                      <p:cBhvr>
                                        <p:cTn id="56" dur="166" decel="50000">
                                          <p:stCondLst>
                                            <p:cond delay="676"/>
                                          </p:stCondLst>
                                        </p:cTn>
                                        <p:tgtEl>
                                          <p:spTgt spid="3">
                                            <p:txEl>
                                              <p:pRg st="7" end="7"/>
                                            </p:txEl>
                                          </p:spTgt>
                                        </p:tgtEl>
                                      </p:cBhvr>
                                      <p:to x="100000" y="100000"/>
                                    </p:animScale>
                                    <p:animScale>
                                      <p:cBhvr>
                                        <p:cTn id="57" dur="26">
                                          <p:stCondLst>
                                            <p:cond delay="1312"/>
                                          </p:stCondLst>
                                        </p:cTn>
                                        <p:tgtEl>
                                          <p:spTgt spid="3">
                                            <p:txEl>
                                              <p:pRg st="7" end="7"/>
                                            </p:txEl>
                                          </p:spTgt>
                                        </p:tgtEl>
                                      </p:cBhvr>
                                      <p:to x="100000" y="80000"/>
                                    </p:animScale>
                                    <p:animScale>
                                      <p:cBhvr>
                                        <p:cTn id="58" dur="166" decel="50000">
                                          <p:stCondLst>
                                            <p:cond delay="1338"/>
                                          </p:stCondLst>
                                        </p:cTn>
                                        <p:tgtEl>
                                          <p:spTgt spid="3">
                                            <p:txEl>
                                              <p:pRg st="7" end="7"/>
                                            </p:txEl>
                                          </p:spTgt>
                                        </p:tgtEl>
                                      </p:cBhvr>
                                      <p:to x="100000" y="100000"/>
                                    </p:animScale>
                                    <p:animScale>
                                      <p:cBhvr>
                                        <p:cTn id="59" dur="26">
                                          <p:stCondLst>
                                            <p:cond delay="1642"/>
                                          </p:stCondLst>
                                        </p:cTn>
                                        <p:tgtEl>
                                          <p:spTgt spid="3">
                                            <p:txEl>
                                              <p:pRg st="7" end="7"/>
                                            </p:txEl>
                                          </p:spTgt>
                                        </p:tgtEl>
                                      </p:cBhvr>
                                      <p:to x="100000" y="90000"/>
                                    </p:animScale>
                                    <p:animScale>
                                      <p:cBhvr>
                                        <p:cTn id="60" dur="166" decel="50000">
                                          <p:stCondLst>
                                            <p:cond delay="1668"/>
                                          </p:stCondLst>
                                        </p:cTn>
                                        <p:tgtEl>
                                          <p:spTgt spid="3">
                                            <p:txEl>
                                              <p:pRg st="7" end="7"/>
                                            </p:txEl>
                                          </p:spTgt>
                                        </p:tgtEl>
                                      </p:cBhvr>
                                      <p:to x="100000" y="100000"/>
                                    </p:animScale>
                                    <p:animScale>
                                      <p:cBhvr>
                                        <p:cTn id="61" dur="26">
                                          <p:stCondLst>
                                            <p:cond delay="1808"/>
                                          </p:stCondLst>
                                        </p:cTn>
                                        <p:tgtEl>
                                          <p:spTgt spid="3">
                                            <p:txEl>
                                              <p:pRg st="7" end="7"/>
                                            </p:txEl>
                                          </p:spTgt>
                                        </p:tgtEl>
                                      </p:cBhvr>
                                      <p:to x="100000" y="95000"/>
                                    </p:animScale>
                                    <p:animScale>
                                      <p:cBhvr>
                                        <p:cTn id="62" dur="166" decel="50000">
                                          <p:stCondLst>
                                            <p:cond delay="1834"/>
                                          </p:stCondLst>
                                        </p:cTn>
                                        <p:tgtEl>
                                          <p:spTgt spid="3">
                                            <p:txEl>
                                              <p:pRg st="7" end="7"/>
                                            </p:txEl>
                                          </p:spTgt>
                                        </p:tgtEl>
                                      </p:cBhvr>
                                      <p:to x="100000" y="100000"/>
                                    </p:animScale>
                                  </p:childTnLst>
                                </p:cTn>
                              </p:par>
                            </p:childTnLst>
                          </p:cTn>
                        </p:par>
                      </p:childTnLst>
                    </p:cTn>
                  </p:par>
                  <p:par>
                    <p:cTn id="63" fill="hold">
                      <p:stCondLst>
                        <p:cond delay="indefinite"/>
                      </p:stCondLst>
                      <p:childTnLst>
                        <p:par>
                          <p:cTn id="64" fill="hold">
                            <p:stCondLst>
                              <p:cond delay="0"/>
                            </p:stCondLst>
                            <p:childTnLst>
                              <p:par>
                                <p:cTn id="65" presetID="26" presetClass="entr" presetSubtype="0" fill="hold" nodeType="click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animEffect transition="in" filter="wipe(down)">
                                      <p:cBhvr>
                                        <p:cTn id="67" dur="580">
                                          <p:stCondLst>
                                            <p:cond delay="0"/>
                                          </p:stCondLst>
                                        </p:cTn>
                                        <p:tgtEl>
                                          <p:spTgt spid="3">
                                            <p:txEl>
                                              <p:pRg st="8" end="8"/>
                                            </p:txEl>
                                          </p:spTgt>
                                        </p:tgtEl>
                                      </p:cBhvr>
                                    </p:animEffect>
                                    <p:anim calcmode="lin" valueType="num">
                                      <p:cBhvr>
                                        <p:cTn id="68" dur="1822" tmFilter="0,0; 0.14,0.36; 0.43,0.73; 0.71,0.91; 1.0,1.0">
                                          <p:stCondLst>
                                            <p:cond delay="0"/>
                                          </p:stCondLst>
                                        </p:cTn>
                                        <p:tgtEl>
                                          <p:spTgt spid="3">
                                            <p:txEl>
                                              <p:pRg st="8" end="8"/>
                                            </p:txEl>
                                          </p:spTgt>
                                        </p:tgtEl>
                                        <p:attrNameLst>
                                          <p:attrName>ppt_x</p:attrName>
                                        </p:attrNameLst>
                                      </p:cBhvr>
                                      <p:tavLst>
                                        <p:tav tm="0">
                                          <p:val>
                                            <p:strVal val="#ppt_x-0.25"/>
                                          </p:val>
                                        </p:tav>
                                        <p:tav tm="100000">
                                          <p:val>
                                            <p:strVal val="#ppt_x"/>
                                          </p:val>
                                        </p:tav>
                                      </p:tavLst>
                                    </p:anim>
                                    <p:anim calcmode="lin" valueType="num">
                                      <p:cBhvr>
                                        <p:cTn id="69" dur="664" tmFilter="0.0,0.0; 0.25,0.07; 0.50,0.2; 0.75,0.467; 1.0,1.0">
                                          <p:stCondLst>
                                            <p:cond delay="0"/>
                                          </p:stCondLst>
                                        </p:cTn>
                                        <p:tgtEl>
                                          <p:spTgt spid="3">
                                            <p:txEl>
                                              <p:pRg st="8" end="8"/>
                                            </p:txEl>
                                          </p:spTgt>
                                        </p:tgtEl>
                                        <p:attrNameLst>
                                          <p:attrName>ppt_y</p:attrName>
                                        </p:attrNameLst>
                                      </p:cBhvr>
                                      <p:tavLst>
                                        <p:tav tm="0" fmla="#ppt_y-sin(pi*$)/3">
                                          <p:val>
                                            <p:fltVal val="0.5"/>
                                          </p:val>
                                        </p:tav>
                                        <p:tav tm="100000">
                                          <p:val>
                                            <p:fltVal val="1"/>
                                          </p:val>
                                        </p:tav>
                                      </p:tavLst>
                                    </p:anim>
                                    <p:anim calcmode="lin" valueType="num">
                                      <p:cBhvr>
                                        <p:cTn id="70" dur="664" tmFilter="0, 0; 0.125,0.2665; 0.25,0.4; 0.375,0.465; 0.5,0.5;  0.625,0.535; 0.75,0.6; 0.875,0.7335; 1,1">
                                          <p:stCondLst>
                                            <p:cond delay="664"/>
                                          </p:stCondLst>
                                        </p:cTn>
                                        <p:tgtEl>
                                          <p:spTgt spid="3">
                                            <p:txEl>
                                              <p:pRg st="8" end="8"/>
                                            </p:txEl>
                                          </p:spTgt>
                                        </p:tgtEl>
                                        <p:attrNameLst>
                                          <p:attrName>ppt_y</p:attrName>
                                        </p:attrNameLst>
                                      </p:cBhvr>
                                      <p:tavLst>
                                        <p:tav tm="0" fmla="#ppt_y-sin(pi*$)/9">
                                          <p:val>
                                            <p:fltVal val="0"/>
                                          </p:val>
                                        </p:tav>
                                        <p:tav tm="100000">
                                          <p:val>
                                            <p:fltVal val="1"/>
                                          </p:val>
                                        </p:tav>
                                      </p:tavLst>
                                    </p:anim>
                                    <p:anim calcmode="lin" valueType="num">
                                      <p:cBhvr>
                                        <p:cTn id="71" dur="332" tmFilter="0, 0; 0.125,0.2665; 0.25,0.4; 0.375,0.465; 0.5,0.5;  0.625,0.535; 0.75,0.6; 0.875,0.7335; 1,1">
                                          <p:stCondLst>
                                            <p:cond delay="1324"/>
                                          </p:stCondLst>
                                        </p:cTn>
                                        <p:tgtEl>
                                          <p:spTgt spid="3">
                                            <p:txEl>
                                              <p:pRg st="8" end="8"/>
                                            </p:txEl>
                                          </p:spTgt>
                                        </p:tgtEl>
                                        <p:attrNameLst>
                                          <p:attrName>ppt_y</p:attrName>
                                        </p:attrNameLst>
                                      </p:cBhvr>
                                      <p:tavLst>
                                        <p:tav tm="0" fmla="#ppt_y-sin(pi*$)/27">
                                          <p:val>
                                            <p:fltVal val="0"/>
                                          </p:val>
                                        </p:tav>
                                        <p:tav tm="100000">
                                          <p:val>
                                            <p:fltVal val="1"/>
                                          </p:val>
                                        </p:tav>
                                      </p:tavLst>
                                    </p:anim>
                                    <p:anim calcmode="lin" valueType="num">
                                      <p:cBhvr>
                                        <p:cTn id="72" dur="164" tmFilter="0, 0; 0.125,0.2665; 0.25,0.4; 0.375,0.465; 0.5,0.5;  0.625,0.535; 0.75,0.6; 0.875,0.7335; 1,1">
                                          <p:stCondLst>
                                            <p:cond delay="1656"/>
                                          </p:stCondLst>
                                        </p:cTn>
                                        <p:tgtEl>
                                          <p:spTgt spid="3">
                                            <p:txEl>
                                              <p:pRg st="8" end="8"/>
                                            </p:txEl>
                                          </p:spTgt>
                                        </p:tgtEl>
                                        <p:attrNameLst>
                                          <p:attrName>ppt_y</p:attrName>
                                        </p:attrNameLst>
                                      </p:cBhvr>
                                      <p:tavLst>
                                        <p:tav tm="0" fmla="#ppt_y-sin(pi*$)/81">
                                          <p:val>
                                            <p:fltVal val="0"/>
                                          </p:val>
                                        </p:tav>
                                        <p:tav tm="100000">
                                          <p:val>
                                            <p:fltVal val="1"/>
                                          </p:val>
                                        </p:tav>
                                      </p:tavLst>
                                    </p:anim>
                                    <p:animScale>
                                      <p:cBhvr>
                                        <p:cTn id="73" dur="26">
                                          <p:stCondLst>
                                            <p:cond delay="650"/>
                                          </p:stCondLst>
                                        </p:cTn>
                                        <p:tgtEl>
                                          <p:spTgt spid="3">
                                            <p:txEl>
                                              <p:pRg st="8" end="8"/>
                                            </p:txEl>
                                          </p:spTgt>
                                        </p:tgtEl>
                                      </p:cBhvr>
                                      <p:to x="100000" y="60000"/>
                                    </p:animScale>
                                    <p:animScale>
                                      <p:cBhvr>
                                        <p:cTn id="74" dur="166" decel="50000">
                                          <p:stCondLst>
                                            <p:cond delay="676"/>
                                          </p:stCondLst>
                                        </p:cTn>
                                        <p:tgtEl>
                                          <p:spTgt spid="3">
                                            <p:txEl>
                                              <p:pRg st="8" end="8"/>
                                            </p:txEl>
                                          </p:spTgt>
                                        </p:tgtEl>
                                      </p:cBhvr>
                                      <p:to x="100000" y="100000"/>
                                    </p:animScale>
                                    <p:animScale>
                                      <p:cBhvr>
                                        <p:cTn id="75" dur="26">
                                          <p:stCondLst>
                                            <p:cond delay="1312"/>
                                          </p:stCondLst>
                                        </p:cTn>
                                        <p:tgtEl>
                                          <p:spTgt spid="3">
                                            <p:txEl>
                                              <p:pRg st="8" end="8"/>
                                            </p:txEl>
                                          </p:spTgt>
                                        </p:tgtEl>
                                      </p:cBhvr>
                                      <p:to x="100000" y="80000"/>
                                    </p:animScale>
                                    <p:animScale>
                                      <p:cBhvr>
                                        <p:cTn id="76" dur="166" decel="50000">
                                          <p:stCondLst>
                                            <p:cond delay="1338"/>
                                          </p:stCondLst>
                                        </p:cTn>
                                        <p:tgtEl>
                                          <p:spTgt spid="3">
                                            <p:txEl>
                                              <p:pRg st="8" end="8"/>
                                            </p:txEl>
                                          </p:spTgt>
                                        </p:tgtEl>
                                      </p:cBhvr>
                                      <p:to x="100000" y="100000"/>
                                    </p:animScale>
                                    <p:animScale>
                                      <p:cBhvr>
                                        <p:cTn id="77" dur="26">
                                          <p:stCondLst>
                                            <p:cond delay="1642"/>
                                          </p:stCondLst>
                                        </p:cTn>
                                        <p:tgtEl>
                                          <p:spTgt spid="3">
                                            <p:txEl>
                                              <p:pRg st="8" end="8"/>
                                            </p:txEl>
                                          </p:spTgt>
                                        </p:tgtEl>
                                      </p:cBhvr>
                                      <p:to x="100000" y="90000"/>
                                    </p:animScale>
                                    <p:animScale>
                                      <p:cBhvr>
                                        <p:cTn id="78" dur="166" decel="50000">
                                          <p:stCondLst>
                                            <p:cond delay="1668"/>
                                          </p:stCondLst>
                                        </p:cTn>
                                        <p:tgtEl>
                                          <p:spTgt spid="3">
                                            <p:txEl>
                                              <p:pRg st="8" end="8"/>
                                            </p:txEl>
                                          </p:spTgt>
                                        </p:tgtEl>
                                      </p:cBhvr>
                                      <p:to x="100000" y="100000"/>
                                    </p:animScale>
                                    <p:animScale>
                                      <p:cBhvr>
                                        <p:cTn id="79" dur="26">
                                          <p:stCondLst>
                                            <p:cond delay="1808"/>
                                          </p:stCondLst>
                                        </p:cTn>
                                        <p:tgtEl>
                                          <p:spTgt spid="3">
                                            <p:txEl>
                                              <p:pRg st="8" end="8"/>
                                            </p:txEl>
                                          </p:spTgt>
                                        </p:tgtEl>
                                      </p:cBhvr>
                                      <p:to x="100000" y="95000"/>
                                    </p:animScale>
                                    <p:animScale>
                                      <p:cBhvr>
                                        <p:cTn id="80" dur="166" decel="50000">
                                          <p:stCondLst>
                                            <p:cond delay="1834"/>
                                          </p:stCondLst>
                                        </p:cTn>
                                        <p:tgtEl>
                                          <p:spTgt spid="3">
                                            <p:txEl>
                                              <p:pRg st="8" end="8"/>
                                            </p:txEl>
                                          </p:spTgt>
                                        </p:tgtEl>
                                      </p:cBhvr>
                                      <p:to x="100000" y="100000"/>
                                    </p:animScale>
                                  </p:childTnLst>
                                </p:cTn>
                              </p:par>
                              <p:par>
                                <p:cTn id="81" presetID="26" presetClass="entr" presetSubtype="0" fill="hold" nodeType="withEffect">
                                  <p:stCondLst>
                                    <p:cond delay="0"/>
                                  </p:stCondLst>
                                  <p:childTnLst>
                                    <p:set>
                                      <p:cBhvr>
                                        <p:cTn id="82" dur="1" fill="hold">
                                          <p:stCondLst>
                                            <p:cond delay="0"/>
                                          </p:stCondLst>
                                        </p:cTn>
                                        <p:tgtEl>
                                          <p:spTgt spid="3">
                                            <p:txEl>
                                              <p:pRg st="9" end="9"/>
                                            </p:txEl>
                                          </p:spTgt>
                                        </p:tgtEl>
                                        <p:attrNameLst>
                                          <p:attrName>style.visibility</p:attrName>
                                        </p:attrNameLst>
                                      </p:cBhvr>
                                      <p:to>
                                        <p:strVal val="visible"/>
                                      </p:to>
                                    </p:set>
                                    <p:animEffect transition="in" filter="wipe(down)">
                                      <p:cBhvr>
                                        <p:cTn id="83" dur="580">
                                          <p:stCondLst>
                                            <p:cond delay="0"/>
                                          </p:stCondLst>
                                        </p:cTn>
                                        <p:tgtEl>
                                          <p:spTgt spid="3">
                                            <p:txEl>
                                              <p:pRg st="9" end="9"/>
                                            </p:txEl>
                                          </p:spTgt>
                                        </p:tgtEl>
                                      </p:cBhvr>
                                    </p:animEffect>
                                    <p:anim calcmode="lin" valueType="num">
                                      <p:cBhvr>
                                        <p:cTn id="84" dur="1822" tmFilter="0,0; 0.14,0.36; 0.43,0.73; 0.71,0.91; 1.0,1.0">
                                          <p:stCondLst>
                                            <p:cond delay="0"/>
                                          </p:stCondLst>
                                        </p:cTn>
                                        <p:tgtEl>
                                          <p:spTgt spid="3">
                                            <p:txEl>
                                              <p:pRg st="9" end="9"/>
                                            </p:txEl>
                                          </p:spTgt>
                                        </p:tgtEl>
                                        <p:attrNameLst>
                                          <p:attrName>ppt_x</p:attrName>
                                        </p:attrNameLst>
                                      </p:cBhvr>
                                      <p:tavLst>
                                        <p:tav tm="0">
                                          <p:val>
                                            <p:strVal val="#ppt_x-0.25"/>
                                          </p:val>
                                        </p:tav>
                                        <p:tav tm="100000">
                                          <p:val>
                                            <p:strVal val="#ppt_x"/>
                                          </p:val>
                                        </p:tav>
                                      </p:tavLst>
                                    </p:anim>
                                    <p:anim calcmode="lin" valueType="num">
                                      <p:cBhvr>
                                        <p:cTn id="85" dur="664" tmFilter="0.0,0.0; 0.25,0.07; 0.50,0.2; 0.75,0.467; 1.0,1.0">
                                          <p:stCondLst>
                                            <p:cond delay="0"/>
                                          </p:stCondLst>
                                        </p:cTn>
                                        <p:tgtEl>
                                          <p:spTgt spid="3">
                                            <p:txEl>
                                              <p:pRg st="9" end="9"/>
                                            </p:txEl>
                                          </p:spTgt>
                                        </p:tgtEl>
                                        <p:attrNameLst>
                                          <p:attrName>ppt_y</p:attrName>
                                        </p:attrNameLst>
                                      </p:cBhvr>
                                      <p:tavLst>
                                        <p:tav tm="0" fmla="#ppt_y-sin(pi*$)/3">
                                          <p:val>
                                            <p:fltVal val="0.5"/>
                                          </p:val>
                                        </p:tav>
                                        <p:tav tm="100000">
                                          <p:val>
                                            <p:fltVal val="1"/>
                                          </p:val>
                                        </p:tav>
                                      </p:tavLst>
                                    </p:anim>
                                    <p:anim calcmode="lin" valueType="num">
                                      <p:cBhvr>
                                        <p:cTn id="86" dur="664" tmFilter="0, 0; 0.125,0.2665; 0.25,0.4; 0.375,0.465; 0.5,0.5;  0.625,0.535; 0.75,0.6; 0.875,0.7335; 1,1">
                                          <p:stCondLst>
                                            <p:cond delay="664"/>
                                          </p:stCondLst>
                                        </p:cTn>
                                        <p:tgtEl>
                                          <p:spTgt spid="3">
                                            <p:txEl>
                                              <p:pRg st="9" end="9"/>
                                            </p:txEl>
                                          </p:spTgt>
                                        </p:tgtEl>
                                        <p:attrNameLst>
                                          <p:attrName>ppt_y</p:attrName>
                                        </p:attrNameLst>
                                      </p:cBhvr>
                                      <p:tavLst>
                                        <p:tav tm="0" fmla="#ppt_y-sin(pi*$)/9">
                                          <p:val>
                                            <p:fltVal val="0"/>
                                          </p:val>
                                        </p:tav>
                                        <p:tav tm="100000">
                                          <p:val>
                                            <p:fltVal val="1"/>
                                          </p:val>
                                        </p:tav>
                                      </p:tavLst>
                                    </p:anim>
                                    <p:anim calcmode="lin" valueType="num">
                                      <p:cBhvr>
                                        <p:cTn id="87" dur="332" tmFilter="0, 0; 0.125,0.2665; 0.25,0.4; 0.375,0.465; 0.5,0.5;  0.625,0.535; 0.75,0.6; 0.875,0.7335; 1,1">
                                          <p:stCondLst>
                                            <p:cond delay="1324"/>
                                          </p:stCondLst>
                                        </p:cTn>
                                        <p:tgtEl>
                                          <p:spTgt spid="3">
                                            <p:txEl>
                                              <p:pRg st="9" end="9"/>
                                            </p:txEl>
                                          </p:spTgt>
                                        </p:tgtEl>
                                        <p:attrNameLst>
                                          <p:attrName>ppt_y</p:attrName>
                                        </p:attrNameLst>
                                      </p:cBhvr>
                                      <p:tavLst>
                                        <p:tav tm="0" fmla="#ppt_y-sin(pi*$)/27">
                                          <p:val>
                                            <p:fltVal val="0"/>
                                          </p:val>
                                        </p:tav>
                                        <p:tav tm="100000">
                                          <p:val>
                                            <p:fltVal val="1"/>
                                          </p:val>
                                        </p:tav>
                                      </p:tavLst>
                                    </p:anim>
                                    <p:anim calcmode="lin" valueType="num">
                                      <p:cBhvr>
                                        <p:cTn id="88" dur="164" tmFilter="0, 0; 0.125,0.2665; 0.25,0.4; 0.375,0.465; 0.5,0.5;  0.625,0.535; 0.75,0.6; 0.875,0.7335; 1,1">
                                          <p:stCondLst>
                                            <p:cond delay="1656"/>
                                          </p:stCondLst>
                                        </p:cTn>
                                        <p:tgtEl>
                                          <p:spTgt spid="3">
                                            <p:txEl>
                                              <p:pRg st="9" end="9"/>
                                            </p:txEl>
                                          </p:spTgt>
                                        </p:tgtEl>
                                        <p:attrNameLst>
                                          <p:attrName>ppt_y</p:attrName>
                                        </p:attrNameLst>
                                      </p:cBhvr>
                                      <p:tavLst>
                                        <p:tav tm="0" fmla="#ppt_y-sin(pi*$)/81">
                                          <p:val>
                                            <p:fltVal val="0"/>
                                          </p:val>
                                        </p:tav>
                                        <p:tav tm="100000">
                                          <p:val>
                                            <p:fltVal val="1"/>
                                          </p:val>
                                        </p:tav>
                                      </p:tavLst>
                                    </p:anim>
                                    <p:animScale>
                                      <p:cBhvr>
                                        <p:cTn id="89" dur="26">
                                          <p:stCondLst>
                                            <p:cond delay="650"/>
                                          </p:stCondLst>
                                        </p:cTn>
                                        <p:tgtEl>
                                          <p:spTgt spid="3">
                                            <p:txEl>
                                              <p:pRg st="9" end="9"/>
                                            </p:txEl>
                                          </p:spTgt>
                                        </p:tgtEl>
                                      </p:cBhvr>
                                      <p:to x="100000" y="60000"/>
                                    </p:animScale>
                                    <p:animScale>
                                      <p:cBhvr>
                                        <p:cTn id="90" dur="166" decel="50000">
                                          <p:stCondLst>
                                            <p:cond delay="676"/>
                                          </p:stCondLst>
                                        </p:cTn>
                                        <p:tgtEl>
                                          <p:spTgt spid="3">
                                            <p:txEl>
                                              <p:pRg st="9" end="9"/>
                                            </p:txEl>
                                          </p:spTgt>
                                        </p:tgtEl>
                                      </p:cBhvr>
                                      <p:to x="100000" y="100000"/>
                                    </p:animScale>
                                    <p:animScale>
                                      <p:cBhvr>
                                        <p:cTn id="91" dur="26">
                                          <p:stCondLst>
                                            <p:cond delay="1312"/>
                                          </p:stCondLst>
                                        </p:cTn>
                                        <p:tgtEl>
                                          <p:spTgt spid="3">
                                            <p:txEl>
                                              <p:pRg st="9" end="9"/>
                                            </p:txEl>
                                          </p:spTgt>
                                        </p:tgtEl>
                                      </p:cBhvr>
                                      <p:to x="100000" y="80000"/>
                                    </p:animScale>
                                    <p:animScale>
                                      <p:cBhvr>
                                        <p:cTn id="92" dur="166" decel="50000">
                                          <p:stCondLst>
                                            <p:cond delay="1338"/>
                                          </p:stCondLst>
                                        </p:cTn>
                                        <p:tgtEl>
                                          <p:spTgt spid="3">
                                            <p:txEl>
                                              <p:pRg st="9" end="9"/>
                                            </p:txEl>
                                          </p:spTgt>
                                        </p:tgtEl>
                                      </p:cBhvr>
                                      <p:to x="100000" y="100000"/>
                                    </p:animScale>
                                    <p:animScale>
                                      <p:cBhvr>
                                        <p:cTn id="93" dur="26">
                                          <p:stCondLst>
                                            <p:cond delay="1642"/>
                                          </p:stCondLst>
                                        </p:cTn>
                                        <p:tgtEl>
                                          <p:spTgt spid="3">
                                            <p:txEl>
                                              <p:pRg st="9" end="9"/>
                                            </p:txEl>
                                          </p:spTgt>
                                        </p:tgtEl>
                                      </p:cBhvr>
                                      <p:to x="100000" y="90000"/>
                                    </p:animScale>
                                    <p:animScale>
                                      <p:cBhvr>
                                        <p:cTn id="94" dur="166" decel="50000">
                                          <p:stCondLst>
                                            <p:cond delay="1668"/>
                                          </p:stCondLst>
                                        </p:cTn>
                                        <p:tgtEl>
                                          <p:spTgt spid="3">
                                            <p:txEl>
                                              <p:pRg st="9" end="9"/>
                                            </p:txEl>
                                          </p:spTgt>
                                        </p:tgtEl>
                                      </p:cBhvr>
                                      <p:to x="100000" y="100000"/>
                                    </p:animScale>
                                    <p:animScale>
                                      <p:cBhvr>
                                        <p:cTn id="95" dur="26">
                                          <p:stCondLst>
                                            <p:cond delay="1808"/>
                                          </p:stCondLst>
                                        </p:cTn>
                                        <p:tgtEl>
                                          <p:spTgt spid="3">
                                            <p:txEl>
                                              <p:pRg st="9" end="9"/>
                                            </p:txEl>
                                          </p:spTgt>
                                        </p:tgtEl>
                                      </p:cBhvr>
                                      <p:to x="100000" y="95000"/>
                                    </p:animScale>
                                    <p:animScale>
                                      <p:cBhvr>
                                        <p:cTn id="96" dur="166" decel="50000">
                                          <p:stCondLst>
                                            <p:cond delay="1834"/>
                                          </p:stCondLst>
                                        </p:cTn>
                                        <p:tgtEl>
                                          <p:spTgt spid="3">
                                            <p:txEl>
                                              <p:pRg st="9" end="9"/>
                                            </p:txEl>
                                          </p:spTgt>
                                        </p:tgtEl>
                                      </p:cBhvr>
                                      <p:to x="100000" y="100000"/>
                                    </p:animScale>
                                  </p:childTnLst>
                                </p:cTn>
                              </p:par>
                              <p:par>
                                <p:cTn id="97" presetID="26" presetClass="entr" presetSubtype="0" fill="hold" nodeType="withEffect">
                                  <p:stCondLst>
                                    <p:cond delay="0"/>
                                  </p:stCondLst>
                                  <p:childTnLst>
                                    <p:set>
                                      <p:cBhvr>
                                        <p:cTn id="98" dur="1" fill="hold">
                                          <p:stCondLst>
                                            <p:cond delay="0"/>
                                          </p:stCondLst>
                                        </p:cTn>
                                        <p:tgtEl>
                                          <p:spTgt spid="3">
                                            <p:txEl>
                                              <p:pRg st="10" end="10"/>
                                            </p:txEl>
                                          </p:spTgt>
                                        </p:tgtEl>
                                        <p:attrNameLst>
                                          <p:attrName>style.visibility</p:attrName>
                                        </p:attrNameLst>
                                      </p:cBhvr>
                                      <p:to>
                                        <p:strVal val="visible"/>
                                      </p:to>
                                    </p:set>
                                    <p:animEffect transition="in" filter="wipe(down)">
                                      <p:cBhvr>
                                        <p:cTn id="99" dur="580">
                                          <p:stCondLst>
                                            <p:cond delay="0"/>
                                          </p:stCondLst>
                                        </p:cTn>
                                        <p:tgtEl>
                                          <p:spTgt spid="3">
                                            <p:txEl>
                                              <p:pRg st="10" end="10"/>
                                            </p:txEl>
                                          </p:spTgt>
                                        </p:tgtEl>
                                      </p:cBhvr>
                                    </p:animEffect>
                                    <p:anim calcmode="lin" valueType="num">
                                      <p:cBhvr>
                                        <p:cTn id="100" dur="1822" tmFilter="0,0; 0.14,0.36; 0.43,0.73; 0.71,0.91; 1.0,1.0">
                                          <p:stCondLst>
                                            <p:cond delay="0"/>
                                          </p:stCondLst>
                                        </p:cTn>
                                        <p:tgtEl>
                                          <p:spTgt spid="3">
                                            <p:txEl>
                                              <p:pRg st="10" end="10"/>
                                            </p:txEl>
                                          </p:spTgt>
                                        </p:tgtEl>
                                        <p:attrNameLst>
                                          <p:attrName>ppt_x</p:attrName>
                                        </p:attrNameLst>
                                      </p:cBhvr>
                                      <p:tavLst>
                                        <p:tav tm="0">
                                          <p:val>
                                            <p:strVal val="#ppt_x-0.25"/>
                                          </p:val>
                                        </p:tav>
                                        <p:tav tm="100000">
                                          <p:val>
                                            <p:strVal val="#ppt_x"/>
                                          </p:val>
                                        </p:tav>
                                      </p:tavLst>
                                    </p:anim>
                                    <p:anim calcmode="lin" valueType="num">
                                      <p:cBhvr>
                                        <p:cTn id="101" dur="664" tmFilter="0.0,0.0; 0.25,0.07; 0.50,0.2; 0.75,0.467; 1.0,1.0">
                                          <p:stCondLst>
                                            <p:cond delay="0"/>
                                          </p:stCondLst>
                                        </p:cTn>
                                        <p:tgtEl>
                                          <p:spTgt spid="3">
                                            <p:txEl>
                                              <p:pRg st="10" end="10"/>
                                            </p:txEl>
                                          </p:spTgt>
                                        </p:tgtEl>
                                        <p:attrNameLst>
                                          <p:attrName>ppt_y</p:attrName>
                                        </p:attrNameLst>
                                      </p:cBhvr>
                                      <p:tavLst>
                                        <p:tav tm="0" fmla="#ppt_y-sin(pi*$)/3">
                                          <p:val>
                                            <p:fltVal val="0.5"/>
                                          </p:val>
                                        </p:tav>
                                        <p:tav tm="100000">
                                          <p:val>
                                            <p:fltVal val="1"/>
                                          </p:val>
                                        </p:tav>
                                      </p:tavLst>
                                    </p:anim>
                                    <p:anim calcmode="lin" valueType="num">
                                      <p:cBhvr>
                                        <p:cTn id="102" dur="664" tmFilter="0, 0; 0.125,0.2665; 0.25,0.4; 0.375,0.465; 0.5,0.5;  0.625,0.535; 0.75,0.6; 0.875,0.7335; 1,1">
                                          <p:stCondLst>
                                            <p:cond delay="664"/>
                                          </p:stCondLst>
                                        </p:cTn>
                                        <p:tgtEl>
                                          <p:spTgt spid="3">
                                            <p:txEl>
                                              <p:pRg st="10" end="10"/>
                                            </p:txEl>
                                          </p:spTgt>
                                        </p:tgtEl>
                                        <p:attrNameLst>
                                          <p:attrName>ppt_y</p:attrName>
                                        </p:attrNameLst>
                                      </p:cBhvr>
                                      <p:tavLst>
                                        <p:tav tm="0" fmla="#ppt_y-sin(pi*$)/9">
                                          <p:val>
                                            <p:fltVal val="0"/>
                                          </p:val>
                                        </p:tav>
                                        <p:tav tm="100000">
                                          <p:val>
                                            <p:fltVal val="1"/>
                                          </p:val>
                                        </p:tav>
                                      </p:tavLst>
                                    </p:anim>
                                    <p:anim calcmode="lin" valueType="num">
                                      <p:cBhvr>
                                        <p:cTn id="103" dur="332" tmFilter="0, 0; 0.125,0.2665; 0.25,0.4; 0.375,0.465; 0.5,0.5;  0.625,0.535; 0.75,0.6; 0.875,0.7335; 1,1">
                                          <p:stCondLst>
                                            <p:cond delay="1324"/>
                                          </p:stCondLst>
                                        </p:cTn>
                                        <p:tgtEl>
                                          <p:spTgt spid="3">
                                            <p:txEl>
                                              <p:pRg st="10" end="10"/>
                                            </p:txEl>
                                          </p:spTgt>
                                        </p:tgtEl>
                                        <p:attrNameLst>
                                          <p:attrName>ppt_y</p:attrName>
                                        </p:attrNameLst>
                                      </p:cBhvr>
                                      <p:tavLst>
                                        <p:tav tm="0" fmla="#ppt_y-sin(pi*$)/27">
                                          <p:val>
                                            <p:fltVal val="0"/>
                                          </p:val>
                                        </p:tav>
                                        <p:tav tm="100000">
                                          <p:val>
                                            <p:fltVal val="1"/>
                                          </p:val>
                                        </p:tav>
                                      </p:tavLst>
                                    </p:anim>
                                    <p:anim calcmode="lin" valueType="num">
                                      <p:cBhvr>
                                        <p:cTn id="104" dur="164" tmFilter="0, 0; 0.125,0.2665; 0.25,0.4; 0.375,0.465; 0.5,0.5;  0.625,0.535; 0.75,0.6; 0.875,0.7335; 1,1">
                                          <p:stCondLst>
                                            <p:cond delay="1656"/>
                                          </p:stCondLst>
                                        </p:cTn>
                                        <p:tgtEl>
                                          <p:spTgt spid="3">
                                            <p:txEl>
                                              <p:pRg st="10" end="10"/>
                                            </p:txEl>
                                          </p:spTgt>
                                        </p:tgtEl>
                                        <p:attrNameLst>
                                          <p:attrName>ppt_y</p:attrName>
                                        </p:attrNameLst>
                                      </p:cBhvr>
                                      <p:tavLst>
                                        <p:tav tm="0" fmla="#ppt_y-sin(pi*$)/81">
                                          <p:val>
                                            <p:fltVal val="0"/>
                                          </p:val>
                                        </p:tav>
                                        <p:tav tm="100000">
                                          <p:val>
                                            <p:fltVal val="1"/>
                                          </p:val>
                                        </p:tav>
                                      </p:tavLst>
                                    </p:anim>
                                    <p:animScale>
                                      <p:cBhvr>
                                        <p:cTn id="105" dur="26">
                                          <p:stCondLst>
                                            <p:cond delay="650"/>
                                          </p:stCondLst>
                                        </p:cTn>
                                        <p:tgtEl>
                                          <p:spTgt spid="3">
                                            <p:txEl>
                                              <p:pRg st="10" end="10"/>
                                            </p:txEl>
                                          </p:spTgt>
                                        </p:tgtEl>
                                      </p:cBhvr>
                                      <p:to x="100000" y="60000"/>
                                    </p:animScale>
                                    <p:animScale>
                                      <p:cBhvr>
                                        <p:cTn id="106" dur="166" decel="50000">
                                          <p:stCondLst>
                                            <p:cond delay="676"/>
                                          </p:stCondLst>
                                        </p:cTn>
                                        <p:tgtEl>
                                          <p:spTgt spid="3">
                                            <p:txEl>
                                              <p:pRg st="10" end="10"/>
                                            </p:txEl>
                                          </p:spTgt>
                                        </p:tgtEl>
                                      </p:cBhvr>
                                      <p:to x="100000" y="100000"/>
                                    </p:animScale>
                                    <p:animScale>
                                      <p:cBhvr>
                                        <p:cTn id="107" dur="26">
                                          <p:stCondLst>
                                            <p:cond delay="1312"/>
                                          </p:stCondLst>
                                        </p:cTn>
                                        <p:tgtEl>
                                          <p:spTgt spid="3">
                                            <p:txEl>
                                              <p:pRg st="10" end="10"/>
                                            </p:txEl>
                                          </p:spTgt>
                                        </p:tgtEl>
                                      </p:cBhvr>
                                      <p:to x="100000" y="80000"/>
                                    </p:animScale>
                                    <p:animScale>
                                      <p:cBhvr>
                                        <p:cTn id="108" dur="166" decel="50000">
                                          <p:stCondLst>
                                            <p:cond delay="1338"/>
                                          </p:stCondLst>
                                        </p:cTn>
                                        <p:tgtEl>
                                          <p:spTgt spid="3">
                                            <p:txEl>
                                              <p:pRg st="10" end="10"/>
                                            </p:txEl>
                                          </p:spTgt>
                                        </p:tgtEl>
                                      </p:cBhvr>
                                      <p:to x="100000" y="100000"/>
                                    </p:animScale>
                                    <p:animScale>
                                      <p:cBhvr>
                                        <p:cTn id="109" dur="26">
                                          <p:stCondLst>
                                            <p:cond delay="1642"/>
                                          </p:stCondLst>
                                        </p:cTn>
                                        <p:tgtEl>
                                          <p:spTgt spid="3">
                                            <p:txEl>
                                              <p:pRg st="10" end="10"/>
                                            </p:txEl>
                                          </p:spTgt>
                                        </p:tgtEl>
                                      </p:cBhvr>
                                      <p:to x="100000" y="90000"/>
                                    </p:animScale>
                                    <p:animScale>
                                      <p:cBhvr>
                                        <p:cTn id="110" dur="166" decel="50000">
                                          <p:stCondLst>
                                            <p:cond delay="1668"/>
                                          </p:stCondLst>
                                        </p:cTn>
                                        <p:tgtEl>
                                          <p:spTgt spid="3">
                                            <p:txEl>
                                              <p:pRg st="10" end="10"/>
                                            </p:txEl>
                                          </p:spTgt>
                                        </p:tgtEl>
                                      </p:cBhvr>
                                      <p:to x="100000" y="100000"/>
                                    </p:animScale>
                                    <p:animScale>
                                      <p:cBhvr>
                                        <p:cTn id="111" dur="26">
                                          <p:stCondLst>
                                            <p:cond delay="1808"/>
                                          </p:stCondLst>
                                        </p:cTn>
                                        <p:tgtEl>
                                          <p:spTgt spid="3">
                                            <p:txEl>
                                              <p:pRg st="10" end="10"/>
                                            </p:txEl>
                                          </p:spTgt>
                                        </p:tgtEl>
                                      </p:cBhvr>
                                      <p:to x="100000" y="95000"/>
                                    </p:animScale>
                                    <p:animScale>
                                      <p:cBhvr>
                                        <p:cTn id="112" dur="166" decel="50000">
                                          <p:stCondLst>
                                            <p:cond delay="1834"/>
                                          </p:stCondLst>
                                        </p:cTn>
                                        <p:tgtEl>
                                          <p:spTgt spid="3">
                                            <p:txEl>
                                              <p:pRg st="10" end="10"/>
                                            </p:txEl>
                                          </p:spTgt>
                                        </p:tgtEl>
                                      </p:cBhvr>
                                      <p:to x="100000" y="100000"/>
                                    </p:animScale>
                                  </p:childTnLst>
                                </p:cTn>
                              </p:par>
                              <p:par>
                                <p:cTn id="113" presetID="26" presetClass="entr" presetSubtype="0" fill="hold" nodeType="withEffect">
                                  <p:stCondLst>
                                    <p:cond delay="0"/>
                                  </p:stCondLst>
                                  <p:childTnLst>
                                    <p:set>
                                      <p:cBhvr>
                                        <p:cTn id="114" dur="1" fill="hold">
                                          <p:stCondLst>
                                            <p:cond delay="0"/>
                                          </p:stCondLst>
                                        </p:cTn>
                                        <p:tgtEl>
                                          <p:spTgt spid="3">
                                            <p:txEl>
                                              <p:pRg st="11" end="11"/>
                                            </p:txEl>
                                          </p:spTgt>
                                        </p:tgtEl>
                                        <p:attrNameLst>
                                          <p:attrName>style.visibility</p:attrName>
                                        </p:attrNameLst>
                                      </p:cBhvr>
                                      <p:to>
                                        <p:strVal val="visible"/>
                                      </p:to>
                                    </p:set>
                                    <p:animEffect transition="in" filter="wipe(down)">
                                      <p:cBhvr>
                                        <p:cTn id="115" dur="580">
                                          <p:stCondLst>
                                            <p:cond delay="0"/>
                                          </p:stCondLst>
                                        </p:cTn>
                                        <p:tgtEl>
                                          <p:spTgt spid="3">
                                            <p:txEl>
                                              <p:pRg st="11" end="11"/>
                                            </p:txEl>
                                          </p:spTgt>
                                        </p:tgtEl>
                                      </p:cBhvr>
                                    </p:animEffect>
                                    <p:anim calcmode="lin" valueType="num">
                                      <p:cBhvr>
                                        <p:cTn id="116" dur="1822" tmFilter="0,0; 0.14,0.36; 0.43,0.73; 0.71,0.91; 1.0,1.0">
                                          <p:stCondLst>
                                            <p:cond delay="0"/>
                                          </p:stCondLst>
                                        </p:cTn>
                                        <p:tgtEl>
                                          <p:spTgt spid="3">
                                            <p:txEl>
                                              <p:pRg st="11" end="11"/>
                                            </p:txEl>
                                          </p:spTgt>
                                        </p:tgtEl>
                                        <p:attrNameLst>
                                          <p:attrName>ppt_x</p:attrName>
                                        </p:attrNameLst>
                                      </p:cBhvr>
                                      <p:tavLst>
                                        <p:tav tm="0">
                                          <p:val>
                                            <p:strVal val="#ppt_x-0.25"/>
                                          </p:val>
                                        </p:tav>
                                        <p:tav tm="100000">
                                          <p:val>
                                            <p:strVal val="#ppt_x"/>
                                          </p:val>
                                        </p:tav>
                                      </p:tavLst>
                                    </p:anim>
                                    <p:anim calcmode="lin" valueType="num">
                                      <p:cBhvr>
                                        <p:cTn id="117" dur="664" tmFilter="0.0,0.0; 0.25,0.07; 0.50,0.2; 0.75,0.467; 1.0,1.0">
                                          <p:stCondLst>
                                            <p:cond delay="0"/>
                                          </p:stCondLst>
                                        </p:cTn>
                                        <p:tgtEl>
                                          <p:spTgt spid="3">
                                            <p:txEl>
                                              <p:pRg st="11" end="11"/>
                                            </p:txEl>
                                          </p:spTgt>
                                        </p:tgtEl>
                                        <p:attrNameLst>
                                          <p:attrName>ppt_y</p:attrName>
                                        </p:attrNameLst>
                                      </p:cBhvr>
                                      <p:tavLst>
                                        <p:tav tm="0" fmla="#ppt_y-sin(pi*$)/3">
                                          <p:val>
                                            <p:fltVal val="0.5"/>
                                          </p:val>
                                        </p:tav>
                                        <p:tav tm="100000">
                                          <p:val>
                                            <p:fltVal val="1"/>
                                          </p:val>
                                        </p:tav>
                                      </p:tavLst>
                                    </p:anim>
                                    <p:anim calcmode="lin" valueType="num">
                                      <p:cBhvr>
                                        <p:cTn id="118" dur="664" tmFilter="0, 0; 0.125,0.2665; 0.25,0.4; 0.375,0.465; 0.5,0.5;  0.625,0.535; 0.75,0.6; 0.875,0.7335; 1,1">
                                          <p:stCondLst>
                                            <p:cond delay="664"/>
                                          </p:stCondLst>
                                        </p:cTn>
                                        <p:tgtEl>
                                          <p:spTgt spid="3">
                                            <p:txEl>
                                              <p:pRg st="11" end="11"/>
                                            </p:txEl>
                                          </p:spTgt>
                                        </p:tgtEl>
                                        <p:attrNameLst>
                                          <p:attrName>ppt_y</p:attrName>
                                        </p:attrNameLst>
                                      </p:cBhvr>
                                      <p:tavLst>
                                        <p:tav tm="0" fmla="#ppt_y-sin(pi*$)/9">
                                          <p:val>
                                            <p:fltVal val="0"/>
                                          </p:val>
                                        </p:tav>
                                        <p:tav tm="100000">
                                          <p:val>
                                            <p:fltVal val="1"/>
                                          </p:val>
                                        </p:tav>
                                      </p:tavLst>
                                    </p:anim>
                                    <p:anim calcmode="lin" valueType="num">
                                      <p:cBhvr>
                                        <p:cTn id="119" dur="332" tmFilter="0, 0; 0.125,0.2665; 0.25,0.4; 0.375,0.465; 0.5,0.5;  0.625,0.535; 0.75,0.6; 0.875,0.7335; 1,1">
                                          <p:stCondLst>
                                            <p:cond delay="1324"/>
                                          </p:stCondLst>
                                        </p:cTn>
                                        <p:tgtEl>
                                          <p:spTgt spid="3">
                                            <p:txEl>
                                              <p:pRg st="11" end="11"/>
                                            </p:txEl>
                                          </p:spTgt>
                                        </p:tgtEl>
                                        <p:attrNameLst>
                                          <p:attrName>ppt_y</p:attrName>
                                        </p:attrNameLst>
                                      </p:cBhvr>
                                      <p:tavLst>
                                        <p:tav tm="0" fmla="#ppt_y-sin(pi*$)/27">
                                          <p:val>
                                            <p:fltVal val="0"/>
                                          </p:val>
                                        </p:tav>
                                        <p:tav tm="100000">
                                          <p:val>
                                            <p:fltVal val="1"/>
                                          </p:val>
                                        </p:tav>
                                      </p:tavLst>
                                    </p:anim>
                                    <p:anim calcmode="lin" valueType="num">
                                      <p:cBhvr>
                                        <p:cTn id="120" dur="164" tmFilter="0, 0; 0.125,0.2665; 0.25,0.4; 0.375,0.465; 0.5,0.5;  0.625,0.535; 0.75,0.6; 0.875,0.7335; 1,1">
                                          <p:stCondLst>
                                            <p:cond delay="1656"/>
                                          </p:stCondLst>
                                        </p:cTn>
                                        <p:tgtEl>
                                          <p:spTgt spid="3">
                                            <p:txEl>
                                              <p:pRg st="11" end="11"/>
                                            </p:txEl>
                                          </p:spTgt>
                                        </p:tgtEl>
                                        <p:attrNameLst>
                                          <p:attrName>ppt_y</p:attrName>
                                        </p:attrNameLst>
                                      </p:cBhvr>
                                      <p:tavLst>
                                        <p:tav tm="0" fmla="#ppt_y-sin(pi*$)/81">
                                          <p:val>
                                            <p:fltVal val="0"/>
                                          </p:val>
                                        </p:tav>
                                        <p:tav tm="100000">
                                          <p:val>
                                            <p:fltVal val="1"/>
                                          </p:val>
                                        </p:tav>
                                      </p:tavLst>
                                    </p:anim>
                                    <p:animScale>
                                      <p:cBhvr>
                                        <p:cTn id="121" dur="26">
                                          <p:stCondLst>
                                            <p:cond delay="650"/>
                                          </p:stCondLst>
                                        </p:cTn>
                                        <p:tgtEl>
                                          <p:spTgt spid="3">
                                            <p:txEl>
                                              <p:pRg st="11" end="11"/>
                                            </p:txEl>
                                          </p:spTgt>
                                        </p:tgtEl>
                                      </p:cBhvr>
                                      <p:to x="100000" y="60000"/>
                                    </p:animScale>
                                    <p:animScale>
                                      <p:cBhvr>
                                        <p:cTn id="122" dur="166" decel="50000">
                                          <p:stCondLst>
                                            <p:cond delay="676"/>
                                          </p:stCondLst>
                                        </p:cTn>
                                        <p:tgtEl>
                                          <p:spTgt spid="3">
                                            <p:txEl>
                                              <p:pRg st="11" end="11"/>
                                            </p:txEl>
                                          </p:spTgt>
                                        </p:tgtEl>
                                      </p:cBhvr>
                                      <p:to x="100000" y="100000"/>
                                    </p:animScale>
                                    <p:animScale>
                                      <p:cBhvr>
                                        <p:cTn id="123" dur="26">
                                          <p:stCondLst>
                                            <p:cond delay="1312"/>
                                          </p:stCondLst>
                                        </p:cTn>
                                        <p:tgtEl>
                                          <p:spTgt spid="3">
                                            <p:txEl>
                                              <p:pRg st="11" end="11"/>
                                            </p:txEl>
                                          </p:spTgt>
                                        </p:tgtEl>
                                      </p:cBhvr>
                                      <p:to x="100000" y="80000"/>
                                    </p:animScale>
                                    <p:animScale>
                                      <p:cBhvr>
                                        <p:cTn id="124" dur="166" decel="50000">
                                          <p:stCondLst>
                                            <p:cond delay="1338"/>
                                          </p:stCondLst>
                                        </p:cTn>
                                        <p:tgtEl>
                                          <p:spTgt spid="3">
                                            <p:txEl>
                                              <p:pRg st="11" end="11"/>
                                            </p:txEl>
                                          </p:spTgt>
                                        </p:tgtEl>
                                      </p:cBhvr>
                                      <p:to x="100000" y="100000"/>
                                    </p:animScale>
                                    <p:animScale>
                                      <p:cBhvr>
                                        <p:cTn id="125" dur="26">
                                          <p:stCondLst>
                                            <p:cond delay="1642"/>
                                          </p:stCondLst>
                                        </p:cTn>
                                        <p:tgtEl>
                                          <p:spTgt spid="3">
                                            <p:txEl>
                                              <p:pRg st="11" end="11"/>
                                            </p:txEl>
                                          </p:spTgt>
                                        </p:tgtEl>
                                      </p:cBhvr>
                                      <p:to x="100000" y="90000"/>
                                    </p:animScale>
                                    <p:animScale>
                                      <p:cBhvr>
                                        <p:cTn id="126" dur="166" decel="50000">
                                          <p:stCondLst>
                                            <p:cond delay="1668"/>
                                          </p:stCondLst>
                                        </p:cTn>
                                        <p:tgtEl>
                                          <p:spTgt spid="3">
                                            <p:txEl>
                                              <p:pRg st="11" end="11"/>
                                            </p:txEl>
                                          </p:spTgt>
                                        </p:tgtEl>
                                      </p:cBhvr>
                                      <p:to x="100000" y="100000"/>
                                    </p:animScale>
                                    <p:animScale>
                                      <p:cBhvr>
                                        <p:cTn id="127" dur="26">
                                          <p:stCondLst>
                                            <p:cond delay="1808"/>
                                          </p:stCondLst>
                                        </p:cTn>
                                        <p:tgtEl>
                                          <p:spTgt spid="3">
                                            <p:txEl>
                                              <p:pRg st="11" end="11"/>
                                            </p:txEl>
                                          </p:spTgt>
                                        </p:tgtEl>
                                      </p:cBhvr>
                                      <p:to x="100000" y="95000"/>
                                    </p:animScale>
                                    <p:animScale>
                                      <p:cBhvr>
                                        <p:cTn id="128" dur="166" decel="50000">
                                          <p:stCondLst>
                                            <p:cond delay="1834"/>
                                          </p:stCondLst>
                                        </p:cTn>
                                        <p:tgtEl>
                                          <p:spTgt spid="3">
                                            <p:txEl>
                                              <p:pRg st="11" end="11"/>
                                            </p:txEl>
                                          </p:spTgt>
                                        </p:tgtEl>
                                      </p:cBhvr>
                                      <p:to x="100000" y="100000"/>
                                    </p:animScale>
                                  </p:childTnLst>
                                </p:cTn>
                              </p:par>
                              <p:par>
                                <p:cTn id="129" presetID="26" presetClass="entr" presetSubtype="0" fill="hold" nodeType="withEffect">
                                  <p:stCondLst>
                                    <p:cond delay="0"/>
                                  </p:stCondLst>
                                  <p:childTnLst>
                                    <p:set>
                                      <p:cBhvr>
                                        <p:cTn id="130" dur="1" fill="hold">
                                          <p:stCondLst>
                                            <p:cond delay="0"/>
                                          </p:stCondLst>
                                        </p:cTn>
                                        <p:tgtEl>
                                          <p:spTgt spid="3">
                                            <p:txEl>
                                              <p:pRg st="12" end="12"/>
                                            </p:txEl>
                                          </p:spTgt>
                                        </p:tgtEl>
                                        <p:attrNameLst>
                                          <p:attrName>style.visibility</p:attrName>
                                        </p:attrNameLst>
                                      </p:cBhvr>
                                      <p:to>
                                        <p:strVal val="visible"/>
                                      </p:to>
                                    </p:set>
                                    <p:animEffect transition="in" filter="wipe(down)">
                                      <p:cBhvr>
                                        <p:cTn id="131" dur="580">
                                          <p:stCondLst>
                                            <p:cond delay="0"/>
                                          </p:stCondLst>
                                        </p:cTn>
                                        <p:tgtEl>
                                          <p:spTgt spid="3">
                                            <p:txEl>
                                              <p:pRg st="12" end="12"/>
                                            </p:txEl>
                                          </p:spTgt>
                                        </p:tgtEl>
                                      </p:cBhvr>
                                    </p:animEffect>
                                    <p:anim calcmode="lin" valueType="num">
                                      <p:cBhvr>
                                        <p:cTn id="132" dur="1822" tmFilter="0,0; 0.14,0.36; 0.43,0.73; 0.71,0.91; 1.0,1.0">
                                          <p:stCondLst>
                                            <p:cond delay="0"/>
                                          </p:stCondLst>
                                        </p:cTn>
                                        <p:tgtEl>
                                          <p:spTgt spid="3">
                                            <p:txEl>
                                              <p:pRg st="12" end="12"/>
                                            </p:txEl>
                                          </p:spTgt>
                                        </p:tgtEl>
                                        <p:attrNameLst>
                                          <p:attrName>ppt_x</p:attrName>
                                        </p:attrNameLst>
                                      </p:cBhvr>
                                      <p:tavLst>
                                        <p:tav tm="0">
                                          <p:val>
                                            <p:strVal val="#ppt_x-0.25"/>
                                          </p:val>
                                        </p:tav>
                                        <p:tav tm="100000">
                                          <p:val>
                                            <p:strVal val="#ppt_x"/>
                                          </p:val>
                                        </p:tav>
                                      </p:tavLst>
                                    </p:anim>
                                    <p:anim calcmode="lin" valueType="num">
                                      <p:cBhvr>
                                        <p:cTn id="133" dur="664" tmFilter="0.0,0.0; 0.25,0.07; 0.50,0.2; 0.75,0.467; 1.0,1.0">
                                          <p:stCondLst>
                                            <p:cond delay="0"/>
                                          </p:stCondLst>
                                        </p:cTn>
                                        <p:tgtEl>
                                          <p:spTgt spid="3">
                                            <p:txEl>
                                              <p:pRg st="12" end="12"/>
                                            </p:txEl>
                                          </p:spTgt>
                                        </p:tgtEl>
                                        <p:attrNameLst>
                                          <p:attrName>ppt_y</p:attrName>
                                        </p:attrNameLst>
                                      </p:cBhvr>
                                      <p:tavLst>
                                        <p:tav tm="0" fmla="#ppt_y-sin(pi*$)/3">
                                          <p:val>
                                            <p:fltVal val="0.5"/>
                                          </p:val>
                                        </p:tav>
                                        <p:tav tm="100000">
                                          <p:val>
                                            <p:fltVal val="1"/>
                                          </p:val>
                                        </p:tav>
                                      </p:tavLst>
                                    </p:anim>
                                    <p:anim calcmode="lin" valueType="num">
                                      <p:cBhvr>
                                        <p:cTn id="134" dur="664" tmFilter="0, 0; 0.125,0.2665; 0.25,0.4; 0.375,0.465; 0.5,0.5;  0.625,0.535; 0.75,0.6; 0.875,0.7335; 1,1">
                                          <p:stCondLst>
                                            <p:cond delay="664"/>
                                          </p:stCondLst>
                                        </p:cTn>
                                        <p:tgtEl>
                                          <p:spTgt spid="3">
                                            <p:txEl>
                                              <p:pRg st="12" end="12"/>
                                            </p:txEl>
                                          </p:spTgt>
                                        </p:tgtEl>
                                        <p:attrNameLst>
                                          <p:attrName>ppt_y</p:attrName>
                                        </p:attrNameLst>
                                      </p:cBhvr>
                                      <p:tavLst>
                                        <p:tav tm="0" fmla="#ppt_y-sin(pi*$)/9">
                                          <p:val>
                                            <p:fltVal val="0"/>
                                          </p:val>
                                        </p:tav>
                                        <p:tav tm="100000">
                                          <p:val>
                                            <p:fltVal val="1"/>
                                          </p:val>
                                        </p:tav>
                                      </p:tavLst>
                                    </p:anim>
                                    <p:anim calcmode="lin" valueType="num">
                                      <p:cBhvr>
                                        <p:cTn id="135" dur="332" tmFilter="0, 0; 0.125,0.2665; 0.25,0.4; 0.375,0.465; 0.5,0.5;  0.625,0.535; 0.75,0.6; 0.875,0.7335; 1,1">
                                          <p:stCondLst>
                                            <p:cond delay="1324"/>
                                          </p:stCondLst>
                                        </p:cTn>
                                        <p:tgtEl>
                                          <p:spTgt spid="3">
                                            <p:txEl>
                                              <p:pRg st="12" end="12"/>
                                            </p:txEl>
                                          </p:spTgt>
                                        </p:tgtEl>
                                        <p:attrNameLst>
                                          <p:attrName>ppt_y</p:attrName>
                                        </p:attrNameLst>
                                      </p:cBhvr>
                                      <p:tavLst>
                                        <p:tav tm="0" fmla="#ppt_y-sin(pi*$)/27">
                                          <p:val>
                                            <p:fltVal val="0"/>
                                          </p:val>
                                        </p:tav>
                                        <p:tav tm="100000">
                                          <p:val>
                                            <p:fltVal val="1"/>
                                          </p:val>
                                        </p:tav>
                                      </p:tavLst>
                                    </p:anim>
                                    <p:anim calcmode="lin" valueType="num">
                                      <p:cBhvr>
                                        <p:cTn id="136" dur="164" tmFilter="0, 0; 0.125,0.2665; 0.25,0.4; 0.375,0.465; 0.5,0.5;  0.625,0.535; 0.75,0.6; 0.875,0.7335; 1,1">
                                          <p:stCondLst>
                                            <p:cond delay="1656"/>
                                          </p:stCondLst>
                                        </p:cTn>
                                        <p:tgtEl>
                                          <p:spTgt spid="3">
                                            <p:txEl>
                                              <p:pRg st="12" end="12"/>
                                            </p:txEl>
                                          </p:spTgt>
                                        </p:tgtEl>
                                        <p:attrNameLst>
                                          <p:attrName>ppt_y</p:attrName>
                                        </p:attrNameLst>
                                      </p:cBhvr>
                                      <p:tavLst>
                                        <p:tav tm="0" fmla="#ppt_y-sin(pi*$)/81">
                                          <p:val>
                                            <p:fltVal val="0"/>
                                          </p:val>
                                        </p:tav>
                                        <p:tav tm="100000">
                                          <p:val>
                                            <p:fltVal val="1"/>
                                          </p:val>
                                        </p:tav>
                                      </p:tavLst>
                                    </p:anim>
                                    <p:animScale>
                                      <p:cBhvr>
                                        <p:cTn id="137" dur="26">
                                          <p:stCondLst>
                                            <p:cond delay="650"/>
                                          </p:stCondLst>
                                        </p:cTn>
                                        <p:tgtEl>
                                          <p:spTgt spid="3">
                                            <p:txEl>
                                              <p:pRg st="12" end="12"/>
                                            </p:txEl>
                                          </p:spTgt>
                                        </p:tgtEl>
                                      </p:cBhvr>
                                      <p:to x="100000" y="60000"/>
                                    </p:animScale>
                                    <p:animScale>
                                      <p:cBhvr>
                                        <p:cTn id="138" dur="166" decel="50000">
                                          <p:stCondLst>
                                            <p:cond delay="676"/>
                                          </p:stCondLst>
                                        </p:cTn>
                                        <p:tgtEl>
                                          <p:spTgt spid="3">
                                            <p:txEl>
                                              <p:pRg st="12" end="12"/>
                                            </p:txEl>
                                          </p:spTgt>
                                        </p:tgtEl>
                                      </p:cBhvr>
                                      <p:to x="100000" y="100000"/>
                                    </p:animScale>
                                    <p:animScale>
                                      <p:cBhvr>
                                        <p:cTn id="139" dur="26">
                                          <p:stCondLst>
                                            <p:cond delay="1312"/>
                                          </p:stCondLst>
                                        </p:cTn>
                                        <p:tgtEl>
                                          <p:spTgt spid="3">
                                            <p:txEl>
                                              <p:pRg st="12" end="12"/>
                                            </p:txEl>
                                          </p:spTgt>
                                        </p:tgtEl>
                                      </p:cBhvr>
                                      <p:to x="100000" y="80000"/>
                                    </p:animScale>
                                    <p:animScale>
                                      <p:cBhvr>
                                        <p:cTn id="140" dur="166" decel="50000">
                                          <p:stCondLst>
                                            <p:cond delay="1338"/>
                                          </p:stCondLst>
                                        </p:cTn>
                                        <p:tgtEl>
                                          <p:spTgt spid="3">
                                            <p:txEl>
                                              <p:pRg st="12" end="12"/>
                                            </p:txEl>
                                          </p:spTgt>
                                        </p:tgtEl>
                                      </p:cBhvr>
                                      <p:to x="100000" y="100000"/>
                                    </p:animScale>
                                    <p:animScale>
                                      <p:cBhvr>
                                        <p:cTn id="141" dur="26">
                                          <p:stCondLst>
                                            <p:cond delay="1642"/>
                                          </p:stCondLst>
                                        </p:cTn>
                                        <p:tgtEl>
                                          <p:spTgt spid="3">
                                            <p:txEl>
                                              <p:pRg st="12" end="12"/>
                                            </p:txEl>
                                          </p:spTgt>
                                        </p:tgtEl>
                                      </p:cBhvr>
                                      <p:to x="100000" y="90000"/>
                                    </p:animScale>
                                    <p:animScale>
                                      <p:cBhvr>
                                        <p:cTn id="142" dur="166" decel="50000">
                                          <p:stCondLst>
                                            <p:cond delay="1668"/>
                                          </p:stCondLst>
                                        </p:cTn>
                                        <p:tgtEl>
                                          <p:spTgt spid="3">
                                            <p:txEl>
                                              <p:pRg st="12" end="12"/>
                                            </p:txEl>
                                          </p:spTgt>
                                        </p:tgtEl>
                                      </p:cBhvr>
                                      <p:to x="100000" y="100000"/>
                                    </p:animScale>
                                    <p:animScale>
                                      <p:cBhvr>
                                        <p:cTn id="143" dur="26">
                                          <p:stCondLst>
                                            <p:cond delay="1808"/>
                                          </p:stCondLst>
                                        </p:cTn>
                                        <p:tgtEl>
                                          <p:spTgt spid="3">
                                            <p:txEl>
                                              <p:pRg st="12" end="12"/>
                                            </p:txEl>
                                          </p:spTgt>
                                        </p:tgtEl>
                                      </p:cBhvr>
                                      <p:to x="100000" y="95000"/>
                                    </p:animScale>
                                    <p:animScale>
                                      <p:cBhvr>
                                        <p:cTn id="144" dur="166" decel="50000">
                                          <p:stCondLst>
                                            <p:cond delay="1834"/>
                                          </p:stCondLst>
                                        </p:cTn>
                                        <p:tgtEl>
                                          <p:spTgt spid="3">
                                            <p:txEl>
                                              <p:pRg st="12" end="12"/>
                                            </p:txEl>
                                          </p:spTgt>
                                        </p:tgtEl>
                                      </p:cBhvr>
                                      <p:to x="100000" y="100000"/>
                                    </p:animScale>
                                  </p:childTnLst>
                                </p:cTn>
                              </p:par>
                              <p:par>
                                <p:cTn id="145" presetID="26" presetClass="entr" presetSubtype="0" fill="hold" nodeType="withEffect">
                                  <p:stCondLst>
                                    <p:cond delay="0"/>
                                  </p:stCondLst>
                                  <p:childTnLst>
                                    <p:set>
                                      <p:cBhvr>
                                        <p:cTn id="146" dur="1" fill="hold">
                                          <p:stCondLst>
                                            <p:cond delay="0"/>
                                          </p:stCondLst>
                                        </p:cTn>
                                        <p:tgtEl>
                                          <p:spTgt spid="3">
                                            <p:txEl>
                                              <p:pRg st="13" end="13"/>
                                            </p:txEl>
                                          </p:spTgt>
                                        </p:tgtEl>
                                        <p:attrNameLst>
                                          <p:attrName>style.visibility</p:attrName>
                                        </p:attrNameLst>
                                      </p:cBhvr>
                                      <p:to>
                                        <p:strVal val="visible"/>
                                      </p:to>
                                    </p:set>
                                    <p:animEffect transition="in" filter="wipe(down)">
                                      <p:cBhvr>
                                        <p:cTn id="147" dur="580">
                                          <p:stCondLst>
                                            <p:cond delay="0"/>
                                          </p:stCondLst>
                                        </p:cTn>
                                        <p:tgtEl>
                                          <p:spTgt spid="3">
                                            <p:txEl>
                                              <p:pRg st="13" end="13"/>
                                            </p:txEl>
                                          </p:spTgt>
                                        </p:tgtEl>
                                      </p:cBhvr>
                                    </p:animEffect>
                                    <p:anim calcmode="lin" valueType="num">
                                      <p:cBhvr>
                                        <p:cTn id="148" dur="1822" tmFilter="0,0; 0.14,0.36; 0.43,0.73; 0.71,0.91; 1.0,1.0">
                                          <p:stCondLst>
                                            <p:cond delay="0"/>
                                          </p:stCondLst>
                                        </p:cTn>
                                        <p:tgtEl>
                                          <p:spTgt spid="3">
                                            <p:txEl>
                                              <p:pRg st="13" end="13"/>
                                            </p:txEl>
                                          </p:spTgt>
                                        </p:tgtEl>
                                        <p:attrNameLst>
                                          <p:attrName>ppt_x</p:attrName>
                                        </p:attrNameLst>
                                      </p:cBhvr>
                                      <p:tavLst>
                                        <p:tav tm="0">
                                          <p:val>
                                            <p:strVal val="#ppt_x-0.25"/>
                                          </p:val>
                                        </p:tav>
                                        <p:tav tm="100000">
                                          <p:val>
                                            <p:strVal val="#ppt_x"/>
                                          </p:val>
                                        </p:tav>
                                      </p:tavLst>
                                    </p:anim>
                                    <p:anim calcmode="lin" valueType="num">
                                      <p:cBhvr>
                                        <p:cTn id="149" dur="664" tmFilter="0.0,0.0; 0.25,0.07; 0.50,0.2; 0.75,0.467; 1.0,1.0">
                                          <p:stCondLst>
                                            <p:cond delay="0"/>
                                          </p:stCondLst>
                                        </p:cTn>
                                        <p:tgtEl>
                                          <p:spTgt spid="3">
                                            <p:txEl>
                                              <p:pRg st="13" end="13"/>
                                            </p:txEl>
                                          </p:spTgt>
                                        </p:tgtEl>
                                        <p:attrNameLst>
                                          <p:attrName>ppt_y</p:attrName>
                                        </p:attrNameLst>
                                      </p:cBhvr>
                                      <p:tavLst>
                                        <p:tav tm="0" fmla="#ppt_y-sin(pi*$)/3">
                                          <p:val>
                                            <p:fltVal val="0.5"/>
                                          </p:val>
                                        </p:tav>
                                        <p:tav tm="100000">
                                          <p:val>
                                            <p:fltVal val="1"/>
                                          </p:val>
                                        </p:tav>
                                      </p:tavLst>
                                    </p:anim>
                                    <p:anim calcmode="lin" valueType="num">
                                      <p:cBhvr>
                                        <p:cTn id="150" dur="664" tmFilter="0, 0; 0.125,0.2665; 0.25,0.4; 0.375,0.465; 0.5,0.5;  0.625,0.535; 0.75,0.6; 0.875,0.7335; 1,1">
                                          <p:stCondLst>
                                            <p:cond delay="664"/>
                                          </p:stCondLst>
                                        </p:cTn>
                                        <p:tgtEl>
                                          <p:spTgt spid="3">
                                            <p:txEl>
                                              <p:pRg st="13" end="13"/>
                                            </p:txEl>
                                          </p:spTgt>
                                        </p:tgtEl>
                                        <p:attrNameLst>
                                          <p:attrName>ppt_y</p:attrName>
                                        </p:attrNameLst>
                                      </p:cBhvr>
                                      <p:tavLst>
                                        <p:tav tm="0" fmla="#ppt_y-sin(pi*$)/9">
                                          <p:val>
                                            <p:fltVal val="0"/>
                                          </p:val>
                                        </p:tav>
                                        <p:tav tm="100000">
                                          <p:val>
                                            <p:fltVal val="1"/>
                                          </p:val>
                                        </p:tav>
                                      </p:tavLst>
                                    </p:anim>
                                    <p:anim calcmode="lin" valueType="num">
                                      <p:cBhvr>
                                        <p:cTn id="151" dur="332" tmFilter="0, 0; 0.125,0.2665; 0.25,0.4; 0.375,0.465; 0.5,0.5;  0.625,0.535; 0.75,0.6; 0.875,0.7335; 1,1">
                                          <p:stCondLst>
                                            <p:cond delay="1324"/>
                                          </p:stCondLst>
                                        </p:cTn>
                                        <p:tgtEl>
                                          <p:spTgt spid="3">
                                            <p:txEl>
                                              <p:pRg st="13" end="13"/>
                                            </p:txEl>
                                          </p:spTgt>
                                        </p:tgtEl>
                                        <p:attrNameLst>
                                          <p:attrName>ppt_y</p:attrName>
                                        </p:attrNameLst>
                                      </p:cBhvr>
                                      <p:tavLst>
                                        <p:tav tm="0" fmla="#ppt_y-sin(pi*$)/27">
                                          <p:val>
                                            <p:fltVal val="0"/>
                                          </p:val>
                                        </p:tav>
                                        <p:tav tm="100000">
                                          <p:val>
                                            <p:fltVal val="1"/>
                                          </p:val>
                                        </p:tav>
                                      </p:tavLst>
                                    </p:anim>
                                    <p:anim calcmode="lin" valueType="num">
                                      <p:cBhvr>
                                        <p:cTn id="152" dur="164" tmFilter="0, 0; 0.125,0.2665; 0.25,0.4; 0.375,0.465; 0.5,0.5;  0.625,0.535; 0.75,0.6; 0.875,0.7335; 1,1">
                                          <p:stCondLst>
                                            <p:cond delay="1656"/>
                                          </p:stCondLst>
                                        </p:cTn>
                                        <p:tgtEl>
                                          <p:spTgt spid="3">
                                            <p:txEl>
                                              <p:pRg st="13" end="13"/>
                                            </p:txEl>
                                          </p:spTgt>
                                        </p:tgtEl>
                                        <p:attrNameLst>
                                          <p:attrName>ppt_y</p:attrName>
                                        </p:attrNameLst>
                                      </p:cBhvr>
                                      <p:tavLst>
                                        <p:tav tm="0" fmla="#ppt_y-sin(pi*$)/81">
                                          <p:val>
                                            <p:fltVal val="0"/>
                                          </p:val>
                                        </p:tav>
                                        <p:tav tm="100000">
                                          <p:val>
                                            <p:fltVal val="1"/>
                                          </p:val>
                                        </p:tav>
                                      </p:tavLst>
                                    </p:anim>
                                    <p:animScale>
                                      <p:cBhvr>
                                        <p:cTn id="153" dur="26">
                                          <p:stCondLst>
                                            <p:cond delay="650"/>
                                          </p:stCondLst>
                                        </p:cTn>
                                        <p:tgtEl>
                                          <p:spTgt spid="3">
                                            <p:txEl>
                                              <p:pRg st="13" end="13"/>
                                            </p:txEl>
                                          </p:spTgt>
                                        </p:tgtEl>
                                      </p:cBhvr>
                                      <p:to x="100000" y="60000"/>
                                    </p:animScale>
                                    <p:animScale>
                                      <p:cBhvr>
                                        <p:cTn id="154" dur="166" decel="50000">
                                          <p:stCondLst>
                                            <p:cond delay="676"/>
                                          </p:stCondLst>
                                        </p:cTn>
                                        <p:tgtEl>
                                          <p:spTgt spid="3">
                                            <p:txEl>
                                              <p:pRg st="13" end="13"/>
                                            </p:txEl>
                                          </p:spTgt>
                                        </p:tgtEl>
                                      </p:cBhvr>
                                      <p:to x="100000" y="100000"/>
                                    </p:animScale>
                                    <p:animScale>
                                      <p:cBhvr>
                                        <p:cTn id="155" dur="26">
                                          <p:stCondLst>
                                            <p:cond delay="1312"/>
                                          </p:stCondLst>
                                        </p:cTn>
                                        <p:tgtEl>
                                          <p:spTgt spid="3">
                                            <p:txEl>
                                              <p:pRg st="13" end="13"/>
                                            </p:txEl>
                                          </p:spTgt>
                                        </p:tgtEl>
                                      </p:cBhvr>
                                      <p:to x="100000" y="80000"/>
                                    </p:animScale>
                                    <p:animScale>
                                      <p:cBhvr>
                                        <p:cTn id="156" dur="166" decel="50000">
                                          <p:stCondLst>
                                            <p:cond delay="1338"/>
                                          </p:stCondLst>
                                        </p:cTn>
                                        <p:tgtEl>
                                          <p:spTgt spid="3">
                                            <p:txEl>
                                              <p:pRg st="13" end="13"/>
                                            </p:txEl>
                                          </p:spTgt>
                                        </p:tgtEl>
                                      </p:cBhvr>
                                      <p:to x="100000" y="100000"/>
                                    </p:animScale>
                                    <p:animScale>
                                      <p:cBhvr>
                                        <p:cTn id="157" dur="26">
                                          <p:stCondLst>
                                            <p:cond delay="1642"/>
                                          </p:stCondLst>
                                        </p:cTn>
                                        <p:tgtEl>
                                          <p:spTgt spid="3">
                                            <p:txEl>
                                              <p:pRg st="13" end="13"/>
                                            </p:txEl>
                                          </p:spTgt>
                                        </p:tgtEl>
                                      </p:cBhvr>
                                      <p:to x="100000" y="90000"/>
                                    </p:animScale>
                                    <p:animScale>
                                      <p:cBhvr>
                                        <p:cTn id="158" dur="166" decel="50000">
                                          <p:stCondLst>
                                            <p:cond delay="1668"/>
                                          </p:stCondLst>
                                        </p:cTn>
                                        <p:tgtEl>
                                          <p:spTgt spid="3">
                                            <p:txEl>
                                              <p:pRg st="13" end="13"/>
                                            </p:txEl>
                                          </p:spTgt>
                                        </p:tgtEl>
                                      </p:cBhvr>
                                      <p:to x="100000" y="100000"/>
                                    </p:animScale>
                                    <p:animScale>
                                      <p:cBhvr>
                                        <p:cTn id="159" dur="26">
                                          <p:stCondLst>
                                            <p:cond delay="1808"/>
                                          </p:stCondLst>
                                        </p:cTn>
                                        <p:tgtEl>
                                          <p:spTgt spid="3">
                                            <p:txEl>
                                              <p:pRg st="13" end="13"/>
                                            </p:txEl>
                                          </p:spTgt>
                                        </p:tgtEl>
                                      </p:cBhvr>
                                      <p:to x="100000" y="95000"/>
                                    </p:animScale>
                                    <p:animScale>
                                      <p:cBhvr>
                                        <p:cTn id="160" dur="166" decel="50000">
                                          <p:stCondLst>
                                            <p:cond delay="1834"/>
                                          </p:stCondLst>
                                        </p:cTn>
                                        <p:tgtEl>
                                          <p:spTgt spid="3">
                                            <p:txEl>
                                              <p:pRg st="13" end="13"/>
                                            </p:txEl>
                                          </p:spTgt>
                                        </p:tgtEl>
                                      </p:cBhvr>
                                      <p:to x="100000" y="100000"/>
                                    </p:animScale>
                                  </p:childTnLst>
                                </p:cTn>
                              </p:par>
                            </p:childTnLst>
                          </p:cTn>
                        </p:par>
                      </p:childTnLst>
                    </p:cTn>
                  </p:par>
                  <p:par>
                    <p:cTn id="161" fill="hold">
                      <p:stCondLst>
                        <p:cond delay="indefinite"/>
                      </p:stCondLst>
                      <p:childTnLst>
                        <p:par>
                          <p:cTn id="162" fill="hold">
                            <p:stCondLst>
                              <p:cond delay="0"/>
                            </p:stCondLst>
                            <p:childTnLst>
                              <p:par>
                                <p:cTn id="163" presetID="2" presetClass="entr" presetSubtype="4" fill="hold" nodeType="clickEffect">
                                  <p:stCondLst>
                                    <p:cond delay="0"/>
                                  </p:stCondLst>
                                  <p:childTnLst>
                                    <p:set>
                                      <p:cBhvr>
                                        <p:cTn id="164" dur="1" fill="hold">
                                          <p:stCondLst>
                                            <p:cond delay="0"/>
                                          </p:stCondLst>
                                        </p:cTn>
                                        <p:tgtEl>
                                          <p:spTgt spid="3">
                                            <p:txEl>
                                              <p:pRg st="14" end="14"/>
                                            </p:txEl>
                                          </p:spTgt>
                                        </p:tgtEl>
                                        <p:attrNameLst>
                                          <p:attrName>style.visibility</p:attrName>
                                        </p:attrNameLst>
                                      </p:cBhvr>
                                      <p:to>
                                        <p:strVal val="visible"/>
                                      </p:to>
                                    </p:set>
                                    <p:anim calcmode="lin" valueType="num">
                                      <p:cBhvr additive="base">
                                        <p:cTn id="165"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166"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3963" y="1487056"/>
            <a:ext cx="11877963" cy="5218544"/>
          </a:xfrm>
        </p:spPr>
        <p:txBody>
          <a:bodyPr>
            <a:normAutofit/>
          </a:bodyPr>
          <a:lstStyle/>
          <a:p>
            <a:pPr marL="0" indent="0">
              <a:buNone/>
            </a:pPr>
            <a:r>
              <a:rPr lang="en-US" dirty="0"/>
              <a:t>3) </a:t>
            </a:r>
          </a:p>
          <a:p>
            <a:pPr marL="914400" lvl="1" indent="-457200">
              <a:buFont typeface="+mj-lt"/>
              <a:buAutoNum type="alphaLcParenR"/>
            </a:pPr>
            <a:r>
              <a:rPr lang="en-US" dirty="0"/>
              <a:t>Copper</a:t>
            </a:r>
          </a:p>
          <a:p>
            <a:pPr marL="914400" lvl="1" indent="-457200">
              <a:buFont typeface="+mj-lt"/>
              <a:buAutoNum type="alphaLcParenR"/>
            </a:pPr>
            <a:r>
              <a:rPr lang="en-US" dirty="0"/>
              <a:t>Zinc</a:t>
            </a:r>
          </a:p>
          <a:p>
            <a:pPr marL="914400" lvl="1" indent="-457200">
              <a:buFont typeface="+mj-lt"/>
              <a:buAutoNum type="alphaLcParenR"/>
            </a:pPr>
            <a:r>
              <a:rPr lang="en-US" dirty="0"/>
              <a:t>Brass</a:t>
            </a:r>
          </a:p>
          <a:p>
            <a:pPr marL="914400" lvl="1" indent="-457200">
              <a:buFont typeface="+mj-lt"/>
              <a:buAutoNum type="alphaLcParenR"/>
            </a:pPr>
            <a:r>
              <a:rPr lang="en-US" dirty="0"/>
              <a:t>Aluminum</a:t>
            </a:r>
          </a:p>
          <a:p>
            <a:pPr marL="914400" lvl="1" indent="-457200">
              <a:buFont typeface="+mj-lt"/>
              <a:buAutoNum type="alphaLcParenR"/>
            </a:pPr>
            <a:r>
              <a:rPr lang="en-US" dirty="0"/>
              <a:t>Iron</a:t>
            </a:r>
          </a:p>
          <a:p>
            <a:pPr marL="0" indent="0">
              <a:buNone/>
            </a:pPr>
            <a:r>
              <a:rPr lang="en-US" dirty="0"/>
              <a:t>Sol) Here, all except brass are metal, while Brass is an alloy</a:t>
            </a:r>
          </a:p>
          <a:p>
            <a:pPr marL="0" indent="0">
              <a:buNone/>
            </a:pPr>
            <a:r>
              <a:rPr lang="en-US" dirty="0"/>
              <a:t>4) </a:t>
            </a:r>
          </a:p>
          <a:p>
            <a:pPr marL="914400" lvl="1" indent="-457200">
              <a:buFont typeface="+mj-lt"/>
              <a:buAutoNum type="alphaLcParenR"/>
            </a:pPr>
            <a:r>
              <a:rPr lang="en-US" dirty="0"/>
              <a:t>Amethyst</a:t>
            </a:r>
          </a:p>
          <a:p>
            <a:pPr marL="914400" lvl="1" indent="-457200">
              <a:buFont typeface="+mj-lt"/>
              <a:buAutoNum type="alphaLcParenR"/>
            </a:pPr>
            <a:r>
              <a:rPr lang="en-US" dirty="0"/>
              <a:t>Ruby</a:t>
            </a:r>
          </a:p>
          <a:p>
            <a:pPr marL="914400" lvl="1" indent="-457200">
              <a:buFont typeface="+mj-lt"/>
              <a:buAutoNum type="alphaLcParenR"/>
            </a:pPr>
            <a:r>
              <a:rPr lang="en-US" dirty="0"/>
              <a:t>Marble</a:t>
            </a:r>
          </a:p>
          <a:p>
            <a:pPr marL="914400" lvl="1" indent="-457200">
              <a:buFont typeface="+mj-lt"/>
              <a:buAutoNum type="alphaLcParenR"/>
            </a:pPr>
            <a:r>
              <a:rPr lang="en-US" dirty="0"/>
              <a:t>Sapphire</a:t>
            </a:r>
          </a:p>
          <a:p>
            <a:pPr marL="914400" lvl="1" indent="-457200">
              <a:buFont typeface="+mj-lt"/>
              <a:buAutoNum type="alphaLcParenR"/>
            </a:pPr>
            <a:r>
              <a:rPr lang="en-US" dirty="0"/>
              <a:t>Diamonds</a:t>
            </a:r>
          </a:p>
          <a:p>
            <a:pPr marL="0" indent="0">
              <a:buNone/>
            </a:pPr>
            <a:r>
              <a:rPr lang="en-US" dirty="0"/>
              <a:t>Sol) Here, all except marble are precious stones.</a:t>
            </a:r>
          </a:p>
          <a:p>
            <a:endParaRPr lang="en-US" dirty="0"/>
          </a:p>
        </p:txBody>
      </p:sp>
    </p:spTree>
    <p:extLst>
      <p:ext uri="{BB962C8B-B14F-4D97-AF65-F5344CB8AC3E}">
        <p14:creationId xmlns:p14="http://schemas.microsoft.com/office/powerpoint/2010/main" xmlns="" val="230592504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6"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wipe(down)">
                                      <p:cBhvr>
                                        <p:cTn id="33" dur="580">
                                          <p:stCondLst>
                                            <p:cond delay="0"/>
                                          </p:stCondLst>
                                        </p:cTn>
                                        <p:tgtEl>
                                          <p:spTgt spid="3">
                                            <p:txEl>
                                              <p:pRg st="6" end="6"/>
                                            </p:txEl>
                                          </p:spTgt>
                                        </p:tgtEl>
                                      </p:cBhvr>
                                    </p:animEffect>
                                    <p:anim calcmode="lin" valueType="num">
                                      <p:cBhvr>
                                        <p:cTn id="34"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35"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36"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37"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38"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39" dur="26">
                                          <p:stCondLst>
                                            <p:cond delay="650"/>
                                          </p:stCondLst>
                                        </p:cTn>
                                        <p:tgtEl>
                                          <p:spTgt spid="3">
                                            <p:txEl>
                                              <p:pRg st="6" end="6"/>
                                            </p:txEl>
                                          </p:spTgt>
                                        </p:tgtEl>
                                      </p:cBhvr>
                                      <p:to x="100000" y="60000"/>
                                    </p:animScale>
                                    <p:animScale>
                                      <p:cBhvr>
                                        <p:cTn id="40" dur="166" decel="50000">
                                          <p:stCondLst>
                                            <p:cond delay="676"/>
                                          </p:stCondLst>
                                        </p:cTn>
                                        <p:tgtEl>
                                          <p:spTgt spid="3">
                                            <p:txEl>
                                              <p:pRg st="6" end="6"/>
                                            </p:txEl>
                                          </p:spTgt>
                                        </p:tgtEl>
                                      </p:cBhvr>
                                      <p:to x="100000" y="100000"/>
                                    </p:animScale>
                                    <p:animScale>
                                      <p:cBhvr>
                                        <p:cTn id="41" dur="26">
                                          <p:stCondLst>
                                            <p:cond delay="1312"/>
                                          </p:stCondLst>
                                        </p:cTn>
                                        <p:tgtEl>
                                          <p:spTgt spid="3">
                                            <p:txEl>
                                              <p:pRg st="6" end="6"/>
                                            </p:txEl>
                                          </p:spTgt>
                                        </p:tgtEl>
                                      </p:cBhvr>
                                      <p:to x="100000" y="80000"/>
                                    </p:animScale>
                                    <p:animScale>
                                      <p:cBhvr>
                                        <p:cTn id="42" dur="166" decel="50000">
                                          <p:stCondLst>
                                            <p:cond delay="1338"/>
                                          </p:stCondLst>
                                        </p:cTn>
                                        <p:tgtEl>
                                          <p:spTgt spid="3">
                                            <p:txEl>
                                              <p:pRg st="6" end="6"/>
                                            </p:txEl>
                                          </p:spTgt>
                                        </p:tgtEl>
                                      </p:cBhvr>
                                      <p:to x="100000" y="100000"/>
                                    </p:animScale>
                                    <p:animScale>
                                      <p:cBhvr>
                                        <p:cTn id="43" dur="26">
                                          <p:stCondLst>
                                            <p:cond delay="1642"/>
                                          </p:stCondLst>
                                        </p:cTn>
                                        <p:tgtEl>
                                          <p:spTgt spid="3">
                                            <p:txEl>
                                              <p:pRg st="6" end="6"/>
                                            </p:txEl>
                                          </p:spTgt>
                                        </p:tgtEl>
                                      </p:cBhvr>
                                      <p:to x="100000" y="90000"/>
                                    </p:animScale>
                                    <p:animScale>
                                      <p:cBhvr>
                                        <p:cTn id="44" dur="166" decel="50000">
                                          <p:stCondLst>
                                            <p:cond delay="1668"/>
                                          </p:stCondLst>
                                        </p:cTn>
                                        <p:tgtEl>
                                          <p:spTgt spid="3">
                                            <p:txEl>
                                              <p:pRg st="6" end="6"/>
                                            </p:txEl>
                                          </p:spTgt>
                                        </p:tgtEl>
                                      </p:cBhvr>
                                      <p:to x="100000" y="100000"/>
                                    </p:animScale>
                                    <p:animScale>
                                      <p:cBhvr>
                                        <p:cTn id="45" dur="26">
                                          <p:stCondLst>
                                            <p:cond delay="1808"/>
                                          </p:stCondLst>
                                        </p:cTn>
                                        <p:tgtEl>
                                          <p:spTgt spid="3">
                                            <p:txEl>
                                              <p:pRg st="6" end="6"/>
                                            </p:txEl>
                                          </p:spTgt>
                                        </p:tgtEl>
                                      </p:cBhvr>
                                      <p:to x="100000" y="95000"/>
                                    </p:animScale>
                                    <p:animScale>
                                      <p:cBhvr>
                                        <p:cTn id="46" dur="166" decel="50000">
                                          <p:stCondLst>
                                            <p:cond delay="1834"/>
                                          </p:stCondLst>
                                        </p:cTn>
                                        <p:tgtEl>
                                          <p:spTgt spid="3">
                                            <p:txEl>
                                              <p:pRg st="6" end="6"/>
                                            </p:txEl>
                                          </p:spTgt>
                                        </p:tgtEl>
                                      </p:cBhvr>
                                      <p:to x="100000" y="100000"/>
                                    </p:animScale>
                                  </p:childTnLst>
                                </p:cTn>
                              </p:par>
                            </p:childTnLst>
                          </p:cTn>
                        </p:par>
                      </p:childTnLst>
                    </p:cTn>
                  </p:par>
                  <p:par>
                    <p:cTn id="47" fill="hold">
                      <p:stCondLst>
                        <p:cond delay="indefinite"/>
                      </p:stCondLst>
                      <p:childTnLst>
                        <p:par>
                          <p:cTn id="48" fill="hold">
                            <p:stCondLst>
                              <p:cond delay="0"/>
                            </p:stCondLst>
                            <p:childTnLst>
                              <p:par>
                                <p:cTn id="49" presetID="31" presetClass="entr" presetSubtype="0" fill="hold" nodeType="click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anim calcmode="lin" valueType="num">
                                      <p:cBhvr>
                                        <p:cTn id="51" dur="1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2" dur="1000" fill="hold"/>
                                        <p:tgtEl>
                                          <p:spTgt spid="3">
                                            <p:txEl>
                                              <p:pRg st="7" end="7"/>
                                            </p:txEl>
                                          </p:spTgt>
                                        </p:tgtEl>
                                        <p:attrNameLst>
                                          <p:attrName>ppt_h</p:attrName>
                                        </p:attrNameLst>
                                      </p:cBhvr>
                                      <p:tavLst>
                                        <p:tav tm="0">
                                          <p:val>
                                            <p:fltVal val="0"/>
                                          </p:val>
                                        </p:tav>
                                        <p:tav tm="100000">
                                          <p:val>
                                            <p:strVal val="#ppt_h"/>
                                          </p:val>
                                        </p:tav>
                                      </p:tavLst>
                                    </p:anim>
                                    <p:anim calcmode="lin" valueType="num">
                                      <p:cBhvr>
                                        <p:cTn id="53" dur="1000" fill="hold"/>
                                        <p:tgtEl>
                                          <p:spTgt spid="3">
                                            <p:txEl>
                                              <p:pRg st="7" end="7"/>
                                            </p:txEl>
                                          </p:spTgt>
                                        </p:tgtEl>
                                        <p:attrNameLst>
                                          <p:attrName>style.rotation</p:attrName>
                                        </p:attrNameLst>
                                      </p:cBhvr>
                                      <p:tavLst>
                                        <p:tav tm="0">
                                          <p:val>
                                            <p:fltVal val="90"/>
                                          </p:val>
                                        </p:tav>
                                        <p:tav tm="100000">
                                          <p:val>
                                            <p:fltVal val="0"/>
                                          </p:val>
                                        </p:tav>
                                      </p:tavLst>
                                    </p:anim>
                                    <p:animEffect transition="in" filter="fade">
                                      <p:cBhvr>
                                        <p:cTn id="54" dur="1000"/>
                                        <p:tgtEl>
                                          <p:spTgt spid="3">
                                            <p:txEl>
                                              <p:pRg st="7" end="7"/>
                                            </p:txEl>
                                          </p:spTgt>
                                        </p:tgtEl>
                                      </p:cBhvr>
                                    </p:animEffect>
                                  </p:childTnLst>
                                </p:cTn>
                              </p:par>
                              <p:par>
                                <p:cTn id="55" presetID="31" presetClass="entr" presetSubtype="0" fill="hold" nodeType="withEffect">
                                  <p:stCondLst>
                                    <p:cond delay="0"/>
                                  </p:stCondLst>
                                  <p:childTnLst>
                                    <p:set>
                                      <p:cBhvr>
                                        <p:cTn id="56" dur="1" fill="hold">
                                          <p:stCondLst>
                                            <p:cond delay="0"/>
                                          </p:stCondLst>
                                        </p:cTn>
                                        <p:tgtEl>
                                          <p:spTgt spid="3">
                                            <p:txEl>
                                              <p:pRg st="8" end="8"/>
                                            </p:txEl>
                                          </p:spTgt>
                                        </p:tgtEl>
                                        <p:attrNameLst>
                                          <p:attrName>style.visibility</p:attrName>
                                        </p:attrNameLst>
                                      </p:cBhvr>
                                      <p:to>
                                        <p:strVal val="visible"/>
                                      </p:to>
                                    </p:set>
                                    <p:anim calcmode="lin" valueType="num">
                                      <p:cBhvr>
                                        <p:cTn id="57"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58" dur="1000" fill="hold"/>
                                        <p:tgtEl>
                                          <p:spTgt spid="3">
                                            <p:txEl>
                                              <p:pRg st="8" end="8"/>
                                            </p:txEl>
                                          </p:spTgt>
                                        </p:tgtEl>
                                        <p:attrNameLst>
                                          <p:attrName>ppt_h</p:attrName>
                                        </p:attrNameLst>
                                      </p:cBhvr>
                                      <p:tavLst>
                                        <p:tav tm="0">
                                          <p:val>
                                            <p:fltVal val="0"/>
                                          </p:val>
                                        </p:tav>
                                        <p:tav tm="100000">
                                          <p:val>
                                            <p:strVal val="#ppt_h"/>
                                          </p:val>
                                        </p:tav>
                                      </p:tavLst>
                                    </p:anim>
                                    <p:anim calcmode="lin" valueType="num">
                                      <p:cBhvr>
                                        <p:cTn id="59" dur="1000" fill="hold"/>
                                        <p:tgtEl>
                                          <p:spTgt spid="3">
                                            <p:txEl>
                                              <p:pRg st="8" end="8"/>
                                            </p:txEl>
                                          </p:spTgt>
                                        </p:tgtEl>
                                        <p:attrNameLst>
                                          <p:attrName>style.rotation</p:attrName>
                                        </p:attrNameLst>
                                      </p:cBhvr>
                                      <p:tavLst>
                                        <p:tav tm="0">
                                          <p:val>
                                            <p:fltVal val="90"/>
                                          </p:val>
                                        </p:tav>
                                        <p:tav tm="100000">
                                          <p:val>
                                            <p:fltVal val="0"/>
                                          </p:val>
                                        </p:tav>
                                      </p:tavLst>
                                    </p:anim>
                                    <p:animEffect transition="in" filter="fade">
                                      <p:cBhvr>
                                        <p:cTn id="60" dur="1000"/>
                                        <p:tgtEl>
                                          <p:spTgt spid="3">
                                            <p:txEl>
                                              <p:pRg st="8" end="8"/>
                                            </p:txEl>
                                          </p:spTgt>
                                        </p:tgtEl>
                                      </p:cBhvr>
                                    </p:animEffect>
                                  </p:childTnLst>
                                </p:cTn>
                              </p:par>
                              <p:par>
                                <p:cTn id="61" presetID="31" presetClass="entr" presetSubtype="0" fill="hold" nodeType="with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anim calcmode="lin" valueType="num">
                                      <p:cBhvr>
                                        <p:cTn id="63" dur="1000" fill="hold"/>
                                        <p:tgtEl>
                                          <p:spTgt spid="3">
                                            <p:txEl>
                                              <p:pRg st="9" end="9"/>
                                            </p:txEl>
                                          </p:spTgt>
                                        </p:tgtEl>
                                        <p:attrNameLst>
                                          <p:attrName>ppt_w</p:attrName>
                                        </p:attrNameLst>
                                      </p:cBhvr>
                                      <p:tavLst>
                                        <p:tav tm="0">
                                          <p:val>
                                            <p:fltVal val="0"/>
                                          </p:val>
                                        </p:tav>
                                        <p:tav tm="100000">
                                          <p:val>
                                            <p:strVal val="#ppt_w"/>
                                          </p:val>
                                        </p:tav>
                                      </p:tavLst>
                                    </p:anim>
                                    <p:anim calcmode="lin" valueType="num">
                                      <p:cBhvr>
                                        <p:cTn id="64" dur="1000" fill="hold"/>
                                        <p:tgtEl>
                                          <p:spTgt spid="3">
                                            <p:txEl>
                                              <p:pRg st="9" end="9"/>
                                            </p:txEl>
                                          </p:spTgt>
                                        </p:tgtEl>
                                        <p:attrNameLst>
                                          <p:attrName>ppt_h</p:attrName>
                                        </p:attrNameLst>
                                      </p:cBhvr>
                                      <p:tavLst>
                                        <p:tav tm="0">
                                          <p:val>
                                            <p:fltVal val="0"/>
                                          </p:val>
                                        </p:tav>
                                        <p:tav tm="100000">
                                          <p:val>
                                            <p:strVal val="#ppt_h"/>
                                          </p:val>
                                        </p:tav>
                                      </p:tavLst>
                                    </p:anim>
                                    <p:anim calcmode="lin" valueType="num">
                                      <p:cBhvr>
                                        <p:cTn id="65" dur="1000" fill="hold"/>
                                        <p:tgtEl>
                                          <p:spTgt spid="3">
                                            <p:txEl>
                                              <p:pRg st="9" end="9"/>
                                            </p:txEl>
                                          </p:spTgt>
                                        </p:tgtEl>
                                        <p:attrNameLst>
                                          <p:attrName>style.rotation</p:attrName>
                                        </p:attrNameLst>
                                      </p:cBhvr>
                                      <p:tavLst>
                                        <p:tav tm="0">
                                          <p:val>
                                            <p:fltVal val="90"/>
                                          </p:val>
                                        </p:tav>
                                        <p:tav tm="100000">
                                          <p:val>
                                            <p:fltVal val="0"/>
                                          </p:val>
                                        </p:tav>
                                      </p:tavLst>
                                    </p:anim>
                                    <p:animEffect transition="in" filter="fade">
                                      <p:cBhvr>
                                        <p:cTn id="66" dur="1000"/>
                                        <p:tgtEl>
                                          <p:spTgt spid="3">
                                            <p:txEl>
                                              <p:pRg st="9" end="9"/>
                                            </p:txEl>
                                          </p:spTgt>
                                        </p:tgtEl>
                                      </p:cBhvr>
                                    </p:animEffect>
                                  </p:childTnLst>
                                </p:cTn>
                              </p:par>
                              <p:par>
                                <p:cTn id="67" presetID="31" presetClass="entr" presetSubtype="0" fill="hold" nodeType="withEffect">
                                  <p:stCondLst>
                                    <p:cond delay="0"/>
                                  </p:stCondLst>
                                  <p:childTnLst>
                                    <p:set>
                                      <p:cBhvr>
                                        <p:cTn id="68" dur="1" fill="hold">
                                          <p:stCondLst>
                                            <p:cond delay="0"/>
                                          </p:stCondLst>
                                        </p:cTn>
                                        <p:tgtEl>
                                          <p:spTgt spid="3">
                                            <p:txEl>
                                              <p:pRg st="10" end="10"/>
                                            </p:txEl>
                                          </p:spTgt>
                                        </p:tgtEl>
                                        <p:attrNameLst>
                                          <p:attrName>style.visibility</p:attrName>
                                        </p:attrNameLst>
                                      </p:cBhvr>
                                      <p:to>
                                        <p:strVal val="visible"/>
                                      </p:to>
                                    </p:set>
                                    <p:anim calcmode="lin" valueType="num">
                                      <p:cBhvr>
                                        <p:cTn id="69" dur="10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70" dur="1000" fill="hold"/>
                                        <p:tgtEl>
                                          <p:spTgt spid="3">
                                            <p:txEl>
                                              <p:pRg st="10" end="10"/>
                                            </p:txEl>
                                          </p:spTgt>
                                        </p:tgtEl>
                                        <p:attrNameLst>
                                          <p:attrName>ppt_h</p:attrName>
                                        </p:attrNameLst>
                                      </p:cBhvr>
                                      <p:tavLst>
                                        <p:tav tm="0">
                                          <p:val>
                                            <p:fltVal val="0"/>
                                          </p:val>
                                        </p:tav>
                                        <p:tav tm="100000">
                                          <p:val>
                                            <p:strVal val="#ppt_h"/>
                                          </p:val>
                                        </p:tav>
                                      </p:tavLst>
                                    </p:anim>
                                    <p:anim calcmode="lin" valueType="num">
                                      <p:cBhvr>
                                        <p:cTn id="71" dur="1000" fill="hold"/>
                                        <p:tgtEl>
                                          <p:spTgt spid="3">
                                            <p:txEl>
                                              <p:pRg st="10" end="10"/>
                                            </p:txEl>
                                          </p:spTgt>
                                        </p:tgtEl>
                                        <p:attrNameLst>
                                          <p:attrName>style.rotation</p:attrName>
                                        </p:attrNameLst>
                                      </p:cBhvr>
                                      <p:tavLst>
                                        <p:tav tm="0">
                                          <p:val>
                                            <p:fltVal val="90"/>
                                          </p:val>
                                        </p:tav>
                                        <p:tav tm="100000">
                                          <p:val>
                                            <p:fltVal val="0"/>
                                          </p:val>
                                        </p:tav>
                                      </p:tavLst>
                                    </p:anim>
                                    <p:animEffect transition="in" filter="fade">
                                      <p:cBhvr>
                                        <p:cTn id="72" dur="1000"/>
                                        <p:tgtEl>
                                          <p:spTgt spid="3">
                                            <p:txEl>
                                              <p:pRg st="10" end="10"/>
                                            </p:txEl>
                                          </p:spTgt>
                                        </p:tgtEl>
                                      </p:cBhvr>
                                    </p:animEffect>
                                  </p:childTnLst>
                                </p:cTn>
                              </p:par>
                              <p:par>
                                <p:cTn id="73" presetID="31" presetClass="entr" presetSubtype="0" fill="hold" nodeType="withEffect">
                                  <p:stCondLst>
                                    <p:cond delay="0"/>
                                  </p:stCondLst>
                                  <p:childTnLst>
                                    <p:set>
                                      <p:cBhvr>
                                        <p:cTn id="74" dur="1" fill="hold">
                                          <p:stCondLst>
                                            <p:cond delay="0"/>
                                          </p:stCondLst>
                                        </p:cTn>
                                        <p:tgtEl>
                                          <p:spTgt spid="3">
                                            <p:txEl>
                                              <p:pRg st="11" end="11"/>
                                            </p:txEl>
                                          </p:spTgt>
                                        </p:tgtEl>
                                        <p:attrNameLst>
                                          <p:attrName>style.visibility</p:attrName>
                                        </p:attrNameLst>
                                      </p:cBhvr>
                                      <p:to>
                                        <p:strVal val="visible"/>
                                      </p:to>
                                    </p:set>
                                    <p:anim calcmode="lin" valueType="num">
                                      <p:cBhvr>
                                        <p:cTn id="75" dur="10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76" dur="1000" fill="hold"/>
                                        <p:tgtEl>
                                          <p:spTgt spid="3">
                                            <p:txEl>
                                              <p:pRg st="11" end="11"/>
                                            </p:txEl>
                                          </p:spTgt>
                                        </p:tgtEl>
                                        <p:attrNameLst>
                                          <p:attrName>ppt_h</p:attrName>
                                        </p:attrNameLst>
                                      </p:cBhvr>
                                      <p:tavLst>
                                        <p:tav tm="0">
                                          <p:val>
                                            <p:fltVal val="0"/>
                                          </p:val>
                                        </p:tav>
                                        <p:tav tm="100000">
                                          <p:val>
                                            <p:strVal val="#ppt_h"/>
                                          </p:val>
                                        </p:tav>
                                      </p:tavLst>
                                    </p:anim>
                                    <p:anim calcmode="lin" valueType="num">
                                      <p:cBhvr>
                                        <p:cTn id="77" dur="1000" fill="hold"/>
                                        <p:tgtEl>
                                          <p:spTgt spid="3">
                                            <p:txEl>
                                              <p:pRg st="11" end="11"/>
                                            </p:txEl>
                                          </p:spTgt>
                                        </p:tgtEl>
                                        <p:attrNameLst>
                                          <p:attrName>style.rotation</p:attrName>
                                        </p:attrNameLst>
                                      </p:cBhvr>
                                      <p:tavLst>
                                        <p:tav tm="0">
                                          <p:val>
                                            <p:fltVal val="90"/>
                                          </p:val>
                                        </p:tav>
                                        <p:tav tm="100000">
                                          <p:val>
                                            <p:fltVal val="0"/>
                                          </p:val>
                                        </p:tav>
                                      </p:tavLst>
                                    </p:anim>
                                    <p:animEffect transition="in" filter="fade">
                                      <p:cBhvr>
                                        <p:cTn id="78" dur="1000"/>
                                        <p:tgtEl>
                                          <p:spTgt spid="3">
                                            <p:txEl>
                                              <p:pRg st="11" end="11"/>
                                            </p:txEl>
                                          </p:spTgt>
                                        </p:tgtEl>
                                      </p:cBhvr>
                                    </p:animEffect>
                                  </p:childTnLst>
                                </p:cTn>
                              </p:par>
                              <p:par>
                                <p:cTn id="79" presetID="31" presetClass="entr" presetSubtype="0" fill="hold" nodeType="withEffect">
                                  <p:stCondLst>
                                    <p:cond delay="0"/>
                                  </p:stCondLst>
                                  <p:childTnLst>
                                    <p:set>
                                      <p:cBhvr>
                                        <p:cTn id="80" dur="1" fill="hold">
                                          <p:stCondLst>
                                            <p:cond delay="0"/>
                                          </p:stCondLst>
                                        </p:cTn>
                                        <p:tgtEl>
                                          <p:spTgt spid="3">
                                            <p:txEl>
                                              <p:pRg st="12" end="12"/>
                                            </p:txEl>
                                          </p:spTgt>
                                        </p:tgtEl>
                                        <p:attrNameLst>
                                          <p:attrName>style.visibility</p:attrName>
                                        </p:attrNameLst>
                                      </p:cBhvr>
                                      <p:to>
                                        <p:strVal val="visible"/>
                                      </p:to>
                                    </p:set>
                                    <p:anim calcmode="lin" valueType="num">
                                      <p:cBhvr>
                                        <p:cTn id="81" dur="1000" fill="hold"/>
                                        <p:tgtEl>
                                          <p:spTgt spid="3">
                                            <p:txEl>
                                              <p:pRg st="12" end="12"/>
                                            </p:txEl>
                                          </p:spTgt>
                                        </p:tgtEl>
                                        <p:attrNameLst>
                                          <p:attrName>ppt_w</p:attrName>
                                        </p:attrNameLst>
                                      </p:cBhvr>
                                      <p:tavLst>
                                        <p:tav tm="0">
                                          <p:val>
                                            <p:fltVal val="0"/>
                                          </p:val>
                                        </p:tav>
                                        <p:tav tm="100000">
                                          <p:val>
                                            <p:strVal val="#ppt_w"/>
                                          </p:val>
                                        </p:tav>
                                      </p:tavLst>
                                    </p:anim>
                                    <p:anim calcmode="lin" valueType="num">
                                      <p:cBhvr>
                                        <p:cTn id="82" dur="1000" fill="hold"/>
                                        <p:tgtEl>
                                          <p:spTgt spid="3">
                                            <p:txEl>
                                              <p:pRg st="12" end="12"/>
                                            </p:txEl>
                                          </p:spTgt>
                                        </p:tgtEl>
                                        <p:attrNameLst>
                                          <p:attrName>ppt_h</p:attrName>
                                        </p:attrNameLst>
                                      </p:cBhvr>
                                      <p:tavLst>
                                        <p:tav tm="0">
                                          <p:val>
                                            <p:fltVal val="0"/>
                                          </p:val>
                                        </p:tav>
                                        <p:tav tm="100000">
                                          <p:val>
                                            <p:strVal val="#ppt_h"/>
                                          </p:val>
                                        </p:tav>
                                      </p:tavLst>
                                    </p:anim>
                                    <p:anim calcmode="lin" valueType="num">
                                      <p:cBhvr>
                                        <p:cTn id="83" dur="1000" fill="hold"/>
                                        <p:tgtEl>
                                          <p:spTgt spid="3">
                                            <p:txEl>
                                              <p:pRg st="12" end="12"/>
                                            </p:txEl>
                                          </p:spTgt>
                                        </p:tgtEl>
                                        <p:attrNameLst>
                                          <p:attrName>style.rotation</p:attrName>
                                        </p:attrNameLst>
                                      </p:cBhvr>
                                      <p:tavLst>
                                        <p:tav tm="0">
                                          <p:val>
                                            <p:fltVal val="90"/>
                                          </p:val>
                                        </p:tav>
                                        <p:tav tm="100000">
                                          <p:val>
                                            <p:fltVal val="0"/>
                                          </p:val>
                                        </p:tav>
                                      </p:tavLst>
                                    </p:anim>
                                    <p:animEffect transition="in" filter="fade">
                                      <p:cBhvr>
                                        <p:cTn id="84" dur="1000"/>
                                        <p:tgtEl>
                                          <p:spTgt spid="3">
                                            <p:txEl>
                                              <p:pRg st="12" end="12"/>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26" presetClass="entr" presetSubtype="0" fill="hold" nodeType="clickEffect">
                                  <p:stCondLst>
                                    <p:cond delay="0"/>
                                  </p:stCondLst>
                                  <p:childTnLst>
                                    <p:set>
                                      <p:cBhvr>
                                        <p:cTn id="88" dur="1" fill="hold">
                                          <p:stCondLst>
                                            <p:cond delay="0"/>
                                          </p:stCondLst>
                                        </p:cTn>
                                        <p:tgtEl>
                                          <p:spTgt spid="3">
                                            <p:txEl>
                                              <p:pRg st="13" end="13"/>
                                            </p:txEl>
                                          </p:spTgt>
                                        </p:tgtEl>
                                        <p:attrNameLst>
                                          <p:attrName>style.visibility</p:attrName>
                                        </p:attrNameLst>
                                      </p:cBhvr>
                                      <p:to>
                                        <p:strVal val="visible"/>
                                      </p:to>
                                    </p:set>
                                    <p:animEffect transition="in" filter="wipe(down)">
                                      <p:cBhvr>
                                        <p:cTn id="89" dur="580">
                                          <p:stCondLst>
                                            <p:cond delay="0"/>
                                          </p:stCondLst>
                                        </p:cTn>
                                        <p:tgtEl>
                                          <p:spTgt spid="3">
                                            <p:txEl>
                                              <p:pRg st="13" end="13"/>
                                            </p:txEl>
                                          </p:spTgt>
                                        </p:tgtEl>
                                      </p:cBhvr>
                                    </p:animEffect>
                                    <p:anim calcmode="lin" valueType="num">
                                      <p:cBhvr>
                                        <p:cTn id="90" dur="1822" tmFilter="0,0; 0.14,0.36; 0.43,0.73; 0.71,0.91; 1.0,1.0">
                                          <p:stCondLst>
                                            <p:cond delay="0"/>
                                          </p:stCondLst>
                                        </p:cTn>
                                        <p:tgtEl>
                                          <p:spTgt spid="3">
                                            <p:txEl>
                                              <p:pRg st="13" end="13"/>
                                            </p:txEl>
                                          </p:spTgt>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3">
                                            <p:txEl>
                                              <p:pRg st="13" end="13"/>
                                            </p:txEl>
                                          </p:spTgt>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3">
                                            <p:txEl>
                                              <p:pRg st="13" end="13"/>
                                            </p:txEl>
                                          </p:spTgt>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3">
                                            <p:txEl>
                                              <p:pRg st="13" end="13"/>
                                            </p:txEl>
                                          </p:spTgt>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3">
                                            <p:txEl>
                                              <p:pRg st="13" end="13"/>
                                            </p:txEl>
                                          </p:spTgt>
                                        </p:tgtEl>
                                        <p:attrNameLst>
                                          <p:attrName>ppt_y</p:attrName>
                                        </p:attrNameLst>
                                      </p:cBhvr>
                                      <p:tavLst>
                                        <p:tav tm="0" fmla="#ppt_y-sin(pi*$)/81">
                                          <p:val>
                                            <p:fltVal val="0"/>
                                          </p:val>
                                        </p:tav>
                                        <p:tav tm="100000">
                                          <p:val>
                                            <p:fltVal val="1"/>
                                          </p:val>
                                        </p:tav>
                                      </p:tavLst>
                                    </p:anim>
                                    <p:animScale>
                                      <p:cBhvr>
                                        <p:cTn id="95" dur="26">
                                          <p:stCondLst>
                                            <p:cond delay="650"/>
                                          </p:stCondLst>
                                        </p:cTn>
                                        <p:tgtEl>
                                          <p:spTgt spid="3">
                                            <p:txEl>
                                              <p:pRg st="13" end="13"/>
                                            </p:txEl>
                                          </p:spTgt>
                                        </p:tgtEl>
                                      </p:cBhvr>
                                      <p:to x="100000" y="60000"/>
                                    </p:animScale>
                                    <p:animScale>
                                      <p:cBhvr>
                                        <p:cTn id="96" dur="166" decel="50000">
                                          <p:stCondLst>
                                            <p:cond delay="676"/>
                                          </p:stCondLst>
                                        </p:cTn>
                                        <p:tgtEl>
                                          <p:spTgt spid="3">
                                            <p:txEl>
                                              <p:pRg st="13" end="13"/>
                                            </p:txEl>
                                          </p:spTgt>
                                        </p:tgtEl>
                                      </p:cBhvr>
                                      <p:to x="100000" y="100000"/>
                                    </p:animScale>
                                    <p:animScale>
                                      <p:cBhvr>
                                        <p:cTn id="97" dur="26">
                                          <p:stCondLst>
                                            <p:cond delay="1312"/>
                                          </p:stCondLst>
                                        </p:cTn>
                                        <p:tgtEl>
                                          <p:spTgt spid="3">
                                            <p:txEl>
                                              <p:pRg st="13" end="13"/>
                                            </p:txEl>
                                          </p:spTgt>
                                        </p:tgtEl>
                                      </p:cBhvr>
                                      <p:to x="100000" y="80000"/>
                                    </p:animScale>
                                    <p:animScale>
                                      <p:cBhvr>
                                        <p:cTn id="98" dur="166" decel="50000">
                                          <p:stCondLst>
                                            <p:cond delay="1338"/>
                                          </p:stCondLst>
                                        </p:cTn>
                                        <p:tgtEl>
                                          <p:spTgt spid="3">
                                            <p:txEl>
                                              <p:pRg st="13" end="13"/>
                                            </p:txEl>
                                          </p:spTgt>
                                        </p:tgtEl>
                                      </p:cBhvr>
                                      <p:to x="100000" y="100000"/>
                                    </p:animScale>
                                    <p:animScale>
                                      <p:cBhvr>
                                        <p:cTn id="99" dur="26">
                                          <p:stCondLst>
                                            <p:cond delay="1642"/>
                                          </p:stCondLst>
                                        </p:cTn>
                                        <p:tgtEl>
                                          <p:spTgt spid="3">
                                            <p:txEl>
                                              <p:pRg st="13" end="13"/>
                                            </p:txEl>
                                          </p:spTgt>
                                        </p:tgtEl>
                                      </p:cBhvr>
                                      <p:to x="100000" y="90000"/>
                                    </p:animScale>
                                    <p:animScale>
                                      <p:cBhvr>
                                        <p:cTn id="100" dur="166" decel="50000">
                                          <p:stCondLst>
                                            <p:cond delay="1668"/>
                                          </p:stCondLst>
                                        </p:cTn>
                                        <p:tgtEl>
                                          <p:spTgt spid="3">
                                            <p:txEl>
                                              <p:pRg st="13" end="13"/>
                                            </p:txEl>
                                          </p:spTgt>
                                        </p:tgtEl>
                                      </p:cBhvr>
                                      <p:to x="100000" y="100000"/>
                                    </p:animScale>
                                    <p:animScale>
                                      <p:cBhvr>
                                        <p:cTn id="101" dur="26">
                                          <p:stCondLst>
                                            <p:cond delay="1808"/>
                                          </p:stCondLst>
                                        </p:cTn>
                                        <p:tgtEl>
                                          <p:spTgt spid="3">
                                            <p:txEl>
                                              <p:pRg st="13" end="13"/>
                                            </p:txEl>
                                          </p:spTgt>
                                        </p:tgtEl>
                                      </p:cBhvr>
                                      <p:to x="100000" y="95000"/>
                                    </p:animScale>
                                    <p:animScale>
                                      <p:cBhvr>
                                        <p:cTn id="102" dur="166" decel="50000">
                                          <p:stCondLst>
                                            <p:cond delay="1834"/>
                                          </p:stCondLst>
                                        </p:cTn>
                                        <p:tgtEl>
                                          <p:spTgt spid="3">
                                            <p:txEl>
                                              <p:pRg st="13" end="13"/>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0909" y="1496292"/>
            <a:ext cx="11275291" cy="4722394"/>
          </a:xfrm>
        </p:spPr>
        <p:txBody>
          <a:bodyPr/>
          <a:lstStyle/>
          <a:p>
            <a:pPr marL="0" lvl="0" indent="0">
              <a:buNone/>
            </a:pPr>
            <a:r>
              <a:rPr lang="en-US" dirty="0"/>
              <a:t>5) </a:t>
            </a:r>
          </a:p>
          <a:p>
            <a:pPr marL="914400" lvl="1" indent="-457200">
              <a:buFont typeface="+mj-lt"/>
              <a:buAutoNum type="alphaLcParenR"/>
            </a:pPr>
            <a:r>
              <a:rPr lang="en-US" dirty="0"/>
              <a:t>Feeling</a:t>
            </a:r>
          </a:p>
          <a:p>
            <a:pPr marL="914400" lvl="1" indent="-457200">
              <a:buFont typeface="+mj-lt"/>
              <a:buAutoNum type="alphaLcParenR"/>
            </a:pPr>
            <a:r>
              <a:rPr lang="en-US" dirty="0"/>
              <a:t>Joy</a:t>
            </a:r>
          </a:p>
          <a:p>
            <a:pPr marL="914400" lvl="1" indent="-457200">
              <a:buFont typeface="+mj-lt"/>
              <a:buAutoNum type="alphaLcParenR"/>
            </a:pPr>
            <a:r>
              <a:rPr lang="en-US" dirty="0"/>
              <a:t>Anxiety</a:t>
            </a:r>
          </a:p>
          <a:p>
            <a:pPr marL="914400" lvl="1" indent="-457200">
              <a:buFont typeface="+mj-lt"/>
              <a:buAutoNum type="alphaLcParenR"/>
            </a:pPr>
            <a:r>
              <a:rPr lang="en-US" dirty="0"/>
              <a:t>Anger</a:t>
            </a:r>
          </a:p>
          <a:p>
            <a:pPr marL="914400" lvl="1" indent="-457200">
              <a:buFont typeface="+mj-lt"/>
              <a:buAutoNum type="alphaLcParenR"/>
            </a:pPr>
            <a:r>
              <a:rPr lang="en-US" dirty="0"/>
              <a:t>Sorrow</a:t>
            </a:r>
          </a:p>
          <a:p>
            <a:pPr marL="0" indent="0">
              <a:buNone/>
            </a:pPr>
            <a:r>
              <a:rPr lang="en-US" dirty="0"/>
              <a:t>Sol) All other denote the various feelings</a:t>
            </a:r>
          </a:p>
          <a:p>
            <a:endParaRPr lang="en-US" dirty="0"/>
          </a:p>
        </p:txBody>
      </p:sp>
    </p:spTree>
    <p:extLst>
      <p:ext uri="{BB962C8B-B14F-4D97-AF65-F5344CB8AC3E}">
        <p14:creationId xmlns:p14="http://schemas.microsoft.com/office/powerpoint/2010/main" xmlns="" val="65819830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par>
                                <p:cTn id="11" presetID="3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3">
                                            <p:txEl>
                                              <p:pRg st="1" end="1"/>
                                            </p:txEl>
                                          </p:spTgt>
                                        </p:tgtEl>
                                      </p:cBhvr>
                                    </p:animEffect>
                                  </p:childTnLst>
                                </p:cTn>
                              </p:par>
                              <p:par>
                                <p:cTn id="17" presetID="31"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1"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2" dur="1000"/>
                                        <p:tgtEl>
                                          <p:spTgt spid="3">
                                            <p:txEl>
                                              <p:pRg st="2" end="2"/>
                                            </p:txEl>
                                          </p:spTgt>
                                        </p:tgtEl>
                                      </p:cBhvr>
                                    </p:animEffect>
                                  </p:childTnLst>
                                </p:cTn>
                              </p:par>
                              <p:par>
                                <p:cTn id="23" presetID="31"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28" dur="1000"/>
                                        <p:tgtEl>
                                          <p:spTgt spid="3">
                                            <p:txEl>
                                              <p:pRg st="3" end="3"/>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4" end="4"/>
                                            </p:txEl>
                                          </p:spTgt>
                                        </p:tgtEl>
                                      </p:cBhvr>
                                    </p:animEffect>
                                  </p:childTnLst>
                                </p:cTn>
                              </p:par>
                              <p:par>
                                <p:cTn id="35" presetID="31" presetClass="entr" presetSubtype="0"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p:cTn id="37"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8"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39"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40" dur="1000"/>
                                        <p:tgtEl>
                                          <p:spTgt spid="3">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 calcmode="lin" valueType="num">
                                      <p:cBhvr additive="base">
                                        <p:cTn id="4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8945" y="757446"/>
            <a:ext cx="10123055" cy="1293028"/>
          </a:xfrm>
        </p:spPr>
        <p:txBody>
          <a:bodyPr>
            <a:normAutofit fontScale="90000"/>
          </a:bodyPr>
          <a:lstStyle/>
          <a:p>
            <a:r>
              <a:rPr lang="en-US" dirty="0"/>
              <a:t>Type:2 Choosing the ODD pair of words</a:t>
            </a:r>
            <a:br>
              <a:rPr lang="en-US" dirty="0"/>
            </a:br>
            <a:endParaRPr lang="en-US" dirty="0"/>
          </a:p>
        </p:txBody>
      </p:sp>
      <p:sp>
        <p:nvSpPr>
          <p:cNvPr id="3" name="Content Placeholder 2"/>
          <p:cNvSpPr>
            <a:spLocks noGrp="1"/>
          </p:cNvSpPr>
          <p:nvPr>
            <p:ph idx="1"/>
          </p:nvPr>
        </p:nvSpPr>
        <p:spPr>
          <a:xfrm>
            <a:off x="240145" y="1801092"/>
            <a:ext cx="11822546" cy="4904508"/>
          </a:xfrm>
        </p:spPr>
        <p:txBody>
          <a:bodyPr>
            <a:normAutofit/>
          </a:bodyPr>
          <a:lstStyle/>
          <a:p>
            <a:pPr marL="0" lvl="0" indent="0">
              <a:buNone/>
            </a:pPr>
            <a:r>
              <a:rPr lang="en-US" dirty="0"/>
              <a:t>1) </a:t>
            </a:r>
          </a:p>
          <a:p>
            <a:pPr marL="914400" lvl="1" indent="-457200">
              <a:buFont typeface="+mj-lt"/>
              <a:buAutoNum type="alphaLcParenR"/>
            </a:pPr>
            <a:r>
              <a:rPr lang="en-US" dirty="0"/>
              <a:t>Blacksmith: Anvil</a:t>
            </a:r>
          </a:p>
          <a:p>
            <a:pPr marL="914400" lvl="1" indent="-457200">
              <a:buFont typeface="+mj-lt"/>
              <a:buAutoNum type="alphaLcParenR"/>
            </a:pPr>
            <a:r>
              <a:rPr lang="en-US" dirty="0"/>
              <a:t>Carpenter: Saw</a:t>
            </a:r>
          </a:p>
          <a:p>
            <a:pPr marL="914400" lvl="1" indent="-457200">
              <a:buFont typeface="+mj-lt"/>
              <a:buAutoNum type="alphaLcParenR"/>
            </a:pPr>
            <a:r>
              <a:rPr lang="en-US" dirty="0"/>
              <a:t>Barber: Scissors</a:t>
            </a:r>
          </a:p>
          <a:p>
            <a:pPr marL="914400" lvl="1" indent="-457200">
              <a:buFont typeface="+mj-lt"/>
              <a:buAutoNum type="alphaLcParenR"/>
            </a:pPr>
            <a:r>
              <a:rPr lang="en-US" dirty="0"/>
              <a:t>Goldsmith: ornaments</a:t>
            </a:r>
          </a:p>
          <a:p>
            <a:pPr marL="914400" lvl="1" indent="-457200">
              <a:buFont typeface="+mj-lt"/>
              <a:buAutoNum type="alphaLcParenR"/>
            </a:pPr>
            <a:r>
              <a:rPr lang="en-US" dirty="0"/>
              <a:t>Sculptor : chisel</a:t>
            </a:r>
          </a:p>
          <a:p>
            <a:pPr marL="0" indent="0">
              <a:buNone/>
            </a:pPr>
            <a:r>
              <a:rPr lang="en-US" dirty="0"/>
              <a:t>Sol) In all other pairs second is the tool used by the first.</a:t>
            </a:r>
          </a:p>
          <a:p>
            <a:pPr marL="0" indent="0">
              <a:buNone/>
            </a:pPr>
            <a:r>
              <a:rPr lang="en-US" dirty="0"/>
              <a:t>2) </a:t>
            </a:r>
          </a:p>
          <a:p>
            <a:pPr marL="914400" lvl="1" indent="-457200">
              <a:buFont typeface="+mj-lt"/>
              <a:buAutoNum type="alphaLcParenR"/>
            </a:pPr>
            <a:r>
              <a:rPr lang="en-US" dirty="0"/>
              <a:t>Flurry: blizzard</a:t>
            </a:r>
          </a:p>
          <a:p>
            <a:pPr marL="914400" lvl="1" indent="-457200">
              <a:buFont typeface="+mj-lt"/>
              <a:buAutoNum type="alphaLcParenR"/>
            </a:pPr>
            <a:r>
              <a:rPr lang="en-US" dirty="0"/>
              <a:t>Moisten: drench</a:t>
            </a:r>
          </a:p>
          <a:p>
            <a:pPr marL="914400" lvl="1" indent="-457200">
              <a:buFont typeface="+mj-lt"/>
              <a:buAutoNum type="alphaLcParenR"/>
            </a:pPr>
            <a:r>
              <a:rPr lang="en-US" dirty="0"/>
              <a:t>Prick: stab</a:t>
            </a:r>
          </a:p>
          <a:p>
            <a:pPr marL="914400" lvl="1" indent="-457200">
              <a:buFont typeface="+mj-lt"/>
              <a:buAutoNum type="alphaLcParenR"/>
            </a:pPr>
            <a:r>
              <a:rPr lang="en-US" dirty="0"/>
              <a:t>Scrub: polish</a:t>
            </a:r>
          </a:p>
          <a:p>
            <a:pPr marL="0" indent="0">
              <a:buNone/>
            </a:pPr>
            <a:r>
              <a:rPr lang="en-US" dirty="0"/>
              <a:t>Sol) In all other pairs second is of higher intensity than the first.</a:t>
            </a:r>
          </a:p>
        </p:txBody>
      </p:sp>
    </p:spTree>
    <p:extLst>
      <p:ext uri="{BB962C8B-B14F-4D97-AF65-F5344CB8AC3E}">
        <p14:creationId xmlns:p14="http://schemas.microsoft.com/office/powerpoint/2010/main" xmlns="" val="341914264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p:cTn id="25"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28" dur="1000"/>
                                        <p:tgtEl>
                                          <p:spTgt spid="3">
                                            <p:txEl>
                                              <p:pRg st="0" end="0"/>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 calcmode="lin" valueType="num">
                                      <p:cBhvr>
                                        <p:cTn id="31"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1" end="1"/>
                                            </p:txEl>
                                          </p:spTgt>
                                        </p:tgtEl>
                                      </p:cBhvr>
                                    </p:animEffect>
                                  </p:childTnLst>
                                </p:cTn>
                              </p:par>
                              <p:par>
                                <p:cTn id="35" presetID="31" presetClass="entr" presetSubtype="0" fill="hold" nodeType="with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anim calcmode="lin" valueType="num">
                                      <p:cBhvr>
                                        <p:cTn id="37"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8"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39"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40" dur="1000"/>
                                        <p:tgtEl>
                                          <p:spTgt spid="3">
                                            <p:txEl>
                                              <p:pRg st="2" end="2"/>
                                            </p:txEl>
                                          </p:spTgt>
                                        </p:tgtEl>
                                      </p:cBhvr>
                                    </p:animEffect>
                                  </p:childTnLst>
                                </p:cTn>
                              </p:par>
                              <p:par>
                                <p:cTn id="41" presetID="31" presetClass="entr" presetSubtype="0" fill="hold" nodeType="with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anim calcmode="lin" valueType="num">
                                      <p:cBhvr>
                                        <p:cTn id="43"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44"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45"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46" dur="1000"/>
                                        <p:tgtEl>
                                          <p:spTgt spid="3">
                                            <p:txEl>
                                              <p:pRg st="3" end="3"/>
                                            </p:txEl>
                                          </p:spTgt>
                                        </p:tgtEl>
                                      </p:cBhvr>
                                    </p:animEffect>
                                  </p:childTnLst>
                                </p:cTn>
                              </p:par>
                              <p:par>
                                <p:cTn id="47" presetID="31" presetClass="entr" presetSubtype="0" fill="hold" nodeType="with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 calcmode="lin" valueType="num">
                                      <p:cBhvr>
                                        <p:cTn id="49"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50"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51"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52" dur="1000"/>
                                        <p:tgtEl>
                                          <p:spTgt spid="3">
                                            <p:txEl>
                                              <p:pRg st="4" end="4"/>
                                            </p:txEl>
                                          </p:spTgt>
                                        </p:tgtEl>
                                      </p:cBhvr>
                                    </p:animEffect>
                                  </p:childTnLst>
                                </p:cTn>
                              </p:par>
                              <p:par>
                                <p:cTn id="53" presetID="31" presetClass="entr" presetSubtype="0" fill="hold" nodeType="withEffect">
                                  <p:stCondLst>
                                    <p:cond delay="0"/>
                                  </p:stCondLst>
                                  <p:childTnLst>
                                    <p:set>
                                      <p:cBhvr>
                                        <p:cTn id="54" dur="1" fill="hold">
                                          <p:stCondLst>
                                            <p:cond delay="0"/>
                                          </p:stCondLst>
                                        </p:cTn>
                                        <p:tgtEl>
                                          <p:spTgt spid="3">
                                            <p:txEl>
                                              <p:pRg st="5" end="5"/>
                                            </p:txEl>
                                          </p:spTgt>
                                        </p:tgtEl>
                                        <p:attrNameLst>
                                          <p:attrName>style.visibility</p:attrName>
                                        </p:attrNameLst>
                                      </p:cBhvr>
                                      <p:to>
                                        <p:strVal val="visible"/>
                                      </p:to>
                                    </p:set>
                                    <p:anim calcmode="lin" valueType="num">
                                      <p:cBhvr>
                                        <p:cTn id="55"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56"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57"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58" dur="1000"/>
                                        <p:tgtEl>
                                          <p:spTgt spid="3">
                                            <p:txEl>
                                              <p:pRg st="5" end="5"/>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6" presetClass="entr" presetSubtype="0" fill="hold" nodeType="clickEffect">
                                  <p:stCondLst>
                                    <p:cond delay="0"/>
                                  </p:stCondLst>
                                  <p:childTnLst>
                                    <p:set>
                                      <p:cBhvr>
                                        <p:cTn id="62" dur="1" fill="hold">
                                          <p:stCondLst>
                                            <p:cond delay="0"/>
                                          </p:stCondLst>
                                        </p:cTn>
                                        <p:tgtEl>
                                          <p:spTgt spid="3">
                                            <p:txEl>
                                              <p:pRg st="6" end="6"/>
                                            </p:txEl>
                                          </p:spTgt>
                                        </p:tgtEl>
                                        <p:attrNameLst>
                                          <p:attrName>style.visibility</p:attrName>
                                        </p:attrNameLst>
                                      </p:cBhvr>
                                      <p:to>
                                        <p:strVal val="visible"/>
                                      </p:to>
                                    </p:set>
                                    <p:animEffect transition="in" filter="wipe(down)">
                                      <p:cBhvr>
                                        <p:cTn id="63" dur="580">
                                          <p:stCondLst>
                                            <p:cond delay="0"/>
                                          </p:stCondLst>
                                        </p:cTn>
                                        <p:tgtEl>
                                          <p:spTgt spid="3">
                                            <p:txEl>
                                              <p:pRg st="6" end="6"/>
                                            </p:txEl>
                                          </p:spTgt>
                                        </p:tgtEl>
                                      </p:cBhvr>
                                    </p:animEffect>
                                    <p:anim calcmode="lin" valueType="num">
                                      <p:cBhvr>
                                        <p:cTn id="64"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65"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66"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67"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68"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69" dur="26">
                                          <p:stCondLst>
                                            <p:cond delay="650"/>
                                          </p:stCondLst>
                                        </p:cTn>
                                        <p:tgtEl>
                                          <p:spTgt spid="3">
                                            <p:txEl>
                                              <p:pRg st="6" end="6"/>
                                            </p:txEl>
                                          </p:spTgt>
                                        </p:tgtEl>
                                      </p:cBhvr>
                                      <p:to x="100000" y="60000"/>
                                    </p:animScale>
                                    <p:animScale>
                                      <p:cBhvr>
                                        <p:cTn id="70" dur="166" decel="50000">
                                          <p:stCondLst>
                                            <p:cond delay="676"/>
                                          </p:stCondLst>
                                        </p:cTn>
                                        <p:tgtEl>
                                          <p:spTgt spid="3">
                                            <p:txEl>
                                              <p:pRg st="6" end="6"/>
                                            </p:txEl>
                                          </p:spTgt>
                                        </p:tgtEl>
                                      </p:cBhvr>
                                      <p:to x="100000" y="100000"/>
                                    </p:animScale>
                                    <p:animScale>
                                      <p:cBhvr>
                                        <p:cTn id="71" dur="26">
                                          <p:stCondLst>
                                            <p:cond delay="1312"/>
                                          </p:stCondLst>
                                        </p:cTn>
                                        <p:tgtEl>
                                          <p:spTgt spid="3">
                                            <p:txEl>
                                              <p:pRg st="6" end="6"/>
                                            </p:txEl>
                                          </p:spTgt>
                                        </p:tgtEl>
                                      </p:cBhvr>
                                      <p:to x="100000" y="80000"/>
                                    </p:animScale>
                                    <p:animScale>
                                      <p:cBhvr>
                                        <p:cTn id="72" dur="166" decel="50000">
                                          <p:stCondLst>
                                            <p:cond delay="1338"/>
                                          </p:stCondLst>
                                        </p:cTn>
                                        <p:tgtEl>
                                          <p:spTgt spid="3">
                                            <p:txEl>
                                              <p:pRg st="6" end="6"/>
                                            </p:txEl>
                                          </p:spTgt>
                                        </p:tgtEl>
                                      </p:cBhvr>
                                      <p:to x="100000" y="100000"/>
                                    </p:animScale>
                                    <p:animScale>
                                      <p:cBhvr>
                                        <p:cTn id="73" dur="26">
                                          <p:stCondLst>
                                            <p:cond delay="1642"/>
                                          </p:stCondLst>
                                        </p:cTn>
                                        <p:tgtEl>
                                          <p:spTgt spid="3">
                                            <p:txEl>
                                              <p:pRg st="6" end="6"/>
                                            </p:txEl>
                                          </p:spTgt>
                                        </p:tgtEl>
                                      </p:cBhvr>
                                      <p:to x="100000" y="90000"/>
                                    </p:animScale>
                                    <p:animScale>
                                      <p:cBhvr>
                                        <p:cTn id="74" dur="166" decel="50000">
                                          <p:stCondLst>
                                            <p:cond delay="1668"/>
                                          </p:stCondLst>
                                        </p:cTn>
                                        <p:tgtEl>
                                          <p:spTgt spid="3">
                                            <p:txEl>
                                              <p:pRg st="6" end="6"/>
                                            </p:txEl>
                                          </p:spTgt>
                                        </p:tgtEl>
                                      </p:cBhvr>
                                      <p:to x="100000" y="100000"/>
                                    </p:animScale>
                                    <p:animScale>
                                      <p:cBhvr>
                                        <p:cTn id="75" dur="26">
                                          <p:stCondLst>
                                            <p:cond delay="1808"/>
                                          </p:stCondLst>
                                        </p:cTn>
                                        <p:tgtEl>
                                          <p:spTgt spid="3">
                                            <p:txEl>
                                              <p:pRg st="6" end="6"/>
                                            </p:txEl>
                                          </p:spTgt>
                                        </p:tgtEl>
                                      </p:cBhvr>
                                      <p:to x="100000" y="95000"/>
                                    </p:animScale>
                                    <p:animScale>
                                      <p:cBhvr>
                                        <p:cTn id="76" dur="166" decel="50000">
                                          <p:stCondLst>
                                            <p:cond delay="1834"/>
                                          </p:stCondLst>
                                        </p:cTn>
                                        <p:tgtEl>
                                          <p:spTgt spid="3">
                                            <p:txEl>
                                              <p:pRg st="6" end="6"/>
                                            </p:txEl>
                                          </p:spTgt>
                                        </p:tgtEl>
                                      </p:cBhvr>
                                      <p:to x="100000" y="100000"/>
                                    </p:animScale>
                                  </p:childTnLst>
                                </p:cTn>
                              </p:par>
                            </p:childTnLst>
                          </p:cTn>
                        </p:par>
                      </p:childTnLst>
                    </p:cTn>
                  </p:par>
                  <p:par>
                    <p:cTn id="77" fill="hold">
                      <p:stCondLst>
                        <p:cond delay="indefinite"/>
                      </p:stCondLst>
                      <p:childTnLst>
                        <p:par>
                          <p:cTn id="78" fill="hold">
                            <p:stCondLst>
                              <p:cond delay="0"/>
                            </p:stCondLst>
                            <p:childTnLst>
                              <p:par>
                                <p:cTn id="79" presetID="31" presetClass="entr" presetSubtype="0" fill="hold" nodeType="clickEffect">
                                  <p:stCondLst>
                                    <p:cond delay="0"/>
                                  </p:stCondLst>
                                  <p:childTnLst>
                                    <p:set>
                                      <p:cBhvr>
                                        <p:cTn id="80" dur="1" fill="hold">
                                          <p:stCondLst>
                                            <p:cond delay="0"/>
                                          </p:stCondLst>
                                        </p:cTn>
                                        <p:tgtEl>
                                          <p:spTgt spid="3">
                                            <p:txEl>
                                              <p:pRg st="7" end="7"/>
                                            </p:txEl>
                                          </p:spTgt>
                                        </p:tgtEl>
                                        <p:attrNameLst>
                                          <p:attrName>style.visibility</p:attrName>
                                        </p:attrNameLst>
                                      </p:cBhvr>
                                      <p:to>
                                        <p:strVal val="visible"/>
                                      </p:to>
                                    </p:set>
                                    <p:anim calcmode="lin" valueType="num">
                                      <p:cBhvr>
                                        <p:cTn id="81" dur="1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82" dur="1000" fill="hold"/>
                                        <p:tgtEl>
                                          <p:spTgt spid="3">
                                            <p:txEl>
                                              <p:pRg st="7" end="7"/>
                                            </p:txEl>
                                          </p:spTgt>
                                        </p:tgtEl>
                                        <p:attrNameLst>
                                          <p:attrName>ppt_h</p:attrName>
                                        </p:attrNameLst>
                                      </p:cBhvr>
                                      <p:tavLst>
                                        <p:tav tm="0">
                                          <p:val>
                                            <p:fltVal val="0"/>
                                          </p:val>
                                        </p:tav>
                                        <p:tav tm="100000">
                                          <p:val>
                                            <p:strVal val="#ppt_h"/>
                                          </p:val>
                                        </p:tav>
                                      </p:tavLst>
                                    </p:anim>
                                    <p:anim calcmode="lin" valueType="num">
                                      <p:cBhvr>
                                        <p:cTn id="83" dur="1000" fill="hold"/>
                                        <p:tgtEl>
                                          <p:spTgt spid="3">
                                            <p:txEl>
                                              <p:pRg st="7" end="7"/>
                                            </p:txEl>
                                          </p:spTgt>
                                        </p:tgtEl>
                                        <p:attrNameLst>
                                          <p:attrName>style.rotation</p:attrName>
                                        </p:attrNameLst>
                                      </p:cBhvr>
                                      <p:tavLst>
                                        <p:tav tm="0">
                                          <p:val>
                                            <p:fltVal val="90"/>
                                          </p:val>
                                        </p:tav>
                                        <p:tav tm="100000">
                                          <p:val>
                                            <p:fltVal val="0"/>
                                          </p:val>
                                        </p:tav>
                                      </p:tavLst>
                                    </p:anim>
                                    <p:animEffect transition="in" filter="fade">
                                      <p:cBhvr>
                                        <p:cTn id="84" dur="1000"/>
                                        <p:tgtEl>
                                          <p:spTgt spid="3">
                                            <p:txEl>
                                              <p:pRg st="7" end="7"/>
                                            </p:txEl>
                                          </p:spTgt>
                                        </p:tgtEl>
                                      </p:cBhvr>
                                    </p:animEffect>
                                  </p:childTnLst>
                                </p:cTn>
                              </p:par>
                              <p:par>
                                <p:cTn id="85" presetID="31" presetClass="entr" presetSubtype="0" fill="hold" nodeType="withEffect">
                                  <p:stCondLst>
                                    <p:cond delay="0"/>
                                  </p:stCondLst>
                                  <p:childTnLst>
                                    <p:set>
                                      <p:cBhvr>
                                        <p:cTn id="86" dur="1" fill="hold">
                                          <p:stCondLst>
                                            <p:cond delay="0"/>
                                          </p:stCondLst>
                                        </p:cTn>
                                        <p:tgtEl>
                                          <p:spTgt spid="3">
                                            <p:txEl>
                                              <p:pRg st="8" end="8"/>
                                            </p:txEl>
                                          </p:spTgt>
                                        </p:tgtEl>
                                        <p:attrNameLst>
                                          <p:attrName>style.visibility</p:attrName>
                                        </p:attrNameLst>
                                      </p:cBhvr>
                                      <p:to>
                                        <p:strVal val="visible"/>
                                      </p:to>
                                    </p:set>
                                    <p:anim calcmode="lin" valueType="num">
                                      <p:cBhvr>
                                        <p:cTn id="87"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88" dur="1000" fill="hold"/>
                                        <p:tgtEl>
                                          <p:spTgt spid="3">
                                            <p:txEl>
                                              <p:pRg st="8" end="8"/>
                                            </p:txEl>
                                          </p:spTgt>
                                        </p:tgtEl>
                                        <p:attrNameLst>
                                          <p:attrName>ppt_h</p:attrName>
                                        </p:attrNameLst>
                                      </p:cBhvr>
                                      <p:tavLst>
                                        <p:tav tm="0">
                                          <p:val>
                                            <p:fltVal val="0"/>
                                          </p:val>
                                        </p:tav>
                                        <p:tav tm="100000">
                                          <p:val>
                                            <p:strVal val="#ppt_h"/>
                                          </p:val>
                                        </p:tav>
                                      </p:tavLst>
                                    </p:anim>
                                    <p:anim calcmode="lin" valueType="num">
                                      <p:cBhvr>
                                        <p:cTn id="89" dur="1000" fill="hold"/>
                                        <p:tgtEl>
                                          <p:spTgt spid="3">
                                            <p:txEl>
                                              <p:pRg st="8" end="8"/>
                                            </p:txEl>
                                          </p:spTgt>
                                        </p:tgtEl>
                                        <p:attrNameLst>
                                          <p:attrName>style.rotation</p:attrName>
                                        </p:attrNameLst>
                                      </p:cBhvr>
                                      <p:tavLst>
                                        <p:tav tm="0">
                                          <p:val>
                                            <p:fltVal val="90"/>
                                          </p:val>
                                        </p:tav>
                                        <p:tav tm="100000">
                                          <p:val>
                                            <p:fltVal val="0"/>
                                          </p:val>
                                        </p:tav>
                                      </p:tavLst>
                                    </p:anim>
                                    <p:animEffect transition="in" filter="fade">
                                      <p:cBhvr>
                                        <p:cTn id="90" dur="1000"/>
                                        <p:tgtEl>
                                          <p:spTgt spid="3">
                                            <p:txEl>
                                              <p:pRg st="8" end="8"/>
                                            </p:txEl>
                                          </p:spTgt>
                                        </p:tgtEl>
                                      </p:cBhvr>
                                    </p:animEffect>
                                  </p:childTnLst>
                                </p:cTn>
                              </p:par>
                              <p:par>
                                <p:cTn id="91" presetID="31" presetClass="entr" presetSubtype="0" fill="hold" nodeType="withEffect">
                                  <p:stCondLst>
                                    <p:cond delay="0"/>
                                  </p:stCondLst>
                                  <p:childTnLst>
                                    <p:set>
                                      <p:cBhvr>
                                        <p:cTn id="92" dur="1" fill="hold">
                                          <p:stCondLst>
                                            <p:cond delay="0"/>
                                          </p:stCondLst>
                                        </p:cTn>
                                        <p:tgtEl>
                                          <p:spTgt spid="3">
                                            <p:txEl>
                                              <p:pRg st="9" end="9"/>
                                            </p:txEl>
                                          </p:spTgt>
                                        </p:tgtEl>
                                        <p:attrNameLst>
                                          <p:attrName>style.visibility</p:attrName>
                                        </p:attrNameLst>
                                      </p:cBhvr>
                                      <p:to>
                                        <p:strVal val="visible"/>
                                      </p:to>
                                    </p:set>
                                    <p:anim calcmode="lin" valueType="num">
                                      <p:cBhvr>
                                        <p:cTn id="93" dur="1000" fill="hold"/>
                                        <p:tgtEl>
                                          <p:spTgt spid="3">
                                            <p:txEl>
                                              <p:pRg st="9" end="9"/>
                                            </p:txEl>
                                          </p:spTgt>
                                        </p:tgtEl>
                                        <p:attrNameLst>
                                          <p:attrName>ppt_w</p:attrName>
                                        </p:attrNameLst>
                                      </p:cBhvr>
                                      <p:tavLst>
                                        <p:tav tm="0">
                                          <p:val>
                                            <p:fltVal val="0"/>
                                          </p:val>
                                        </p:tav>
                                        <p:tav tm="100000">
                                          <p:val>
                                            <p:strVal val="#ppt_w"/>
                                          </p:val>
                                        </p:tav>
                                      </p:tavLst>
                                    </p:anim>
                                    <p:anim calcmode="lin" valueType="num">
                                      <p:cBhvr>
                                        <p:cTn id="94" dur="1000" fill="hold"/>
                                        <p:tgtEl>
                                          <p:spTgt spid="3">
                                            <p:txEl>
                                              <p:pRg st="9" end="9"/>
                                            </p:txEl>
                                          </p:spTgt>
                                        </p:tgtEl>
                                        <p:attrNameLst>
                                          <p:attrName>ppt_h</p:attrName>
                                        </p:attrNameLst>
                                      </p:cBhvr>
                                      <p:tavLst>
                                        <p:tav tm="0">
                                          <p:val>
                                            <p:fltVal val="0"/>
                                          </p:val>
                                        </p:tav>
                                        <p:tav tm="100000">
                                          <p:val>
                                            <p:strVal val="#ppt_h"/>
                                          </p:val>
                                        </p:tav>
                                      </p:tavLst>
                                    </p:anim>
                                    <p:anim calcmode="lin" valueType="num">
                                      <p:cBhvr>
                                        <p:cTn id="95" dur="1000" fill="hold"/>
                                        <p:tgtEl>
                                          <p:spTgt spid="3">
                                            <p:txEl>
                                              <p:pRg st="9" end="9"/>
                                            </p:txEl>
                                          </p:spTgt>
                                        </p:tgtEl>
                                        <p:attrNameLst>
                                          <p:attrName>style.rotation</p:attrName>
                                        </p:attrNameLst>
                                      </p:cBhvr>
                                      <p:tavLst>
                                        <p:tav tm="0">
                                          <p:val>
                                            <p:fltVal val="90"/>
                                          </p:val>
                                        </p:tav>
                                        <p:tav tm="100000">
                                          <p:val>
                                            <p:fltVal val="0"/>
                                          </p:val>
                                        </p:tav>
                                      </p:tavLst>
                                    </p:anim>
                                    <p:animEffect transition="in" filter="fade">
                                      <p:cBhvr>
                                        <p:cTn id="96" dur="1000"/>
                                        <p:tgtEl>
                                          <p:spTgt spid="3">
                                            <p:txEl>
                                              <p:pRg st="9" end="9"/>
                                            </p:txEl>
                                          </p:spTgt>
                                        </p:tgtEl>
                                      </p:cBhvr>
                                    </p:animEffect>
                                  </p:childTnLst>
                                </p:cTn>
                              </p:par>
                              <p:par>
                                <p:cTn id="97" presetID="31" presetClass="entr" presetSubtype="0" fill="hold" nodeType="withEffect">
                                  <p:stCondLst>
                                    <p:cond delay="0"/>
                                  </p:stCondLst>
                                  <p:childTnLst>
                                    <p:set>
                                      <p:cBhvr>
                                        <p:cTn id="98" dur="1" fill="hold">
                                          <p:stCondLst>
                                            <p:cond delay="0"/>
                                          </p:stCondLst>
                                        </p:cTn>
                                        <p:tgtEl>
                                          <p:spTgt spid="3">
                                            <p:txEl>
                                              <p:pRg st="10" end="10"/>
                                            </p:txEl>
                                          </p:spTgt>
                                        </p:tgtEl>
                                        <p:attrNameLst>
                                          <p:attrName>style.visibility</p:attrName>
                                        </p:attrNameLst>
                                      </p:cBhvr>
                                      <p:to>
                                        <p:strVal val="visible"/>
                                      </p:to>
                                    </p:set>
                                    <p:anim calcmode="lin" valueType="num">
                                      <p:cBhvr>
                                        <p:cTn id="99" dur="10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100" dur="1000" fill="hold"/>
                                        <p:tgtEl>
                                          <p:spTgt spid="3">
                                            <p:txEl>
                                              <p:pRg st="10" end="10"/>
                                            </p:txEl>
                                          </p:spTgt>
                                        </p:tgtEl>
                                        <p:attrNameLst>
                                          <p:attrName>ppt_h</p:attrName>
                                        </p:attrNameLst>
                                      </p:cBhvr>
                                      <p:tavLst>
                                        <p:tav tm="0">
                                          <p:val>
                                            <p:fltVal val="0"/>
                                          </p:val>
                                        </p:tav>
                                        <p:tav tm="100000">
                                          <p:val>
                                            <p:strVal val="#ppt_h"/>
                                          </p:val>
                                        </p:tav>
                                      </p:tavLst>
                                    </p:anim>
                                    <p:anim calcmode="lin" valueType="num">
                                      <p:cBhvr>
                                        <p:cTn id="101" dur="1000" fill="hold"/>
                                        <p:tgtEl>
                                          <p:spTgt spid="3">
                                            <p:txEl>
                                              <p:pRg st="10" end="10"/>
                                            </p:txEl>
                                          </p:spTgt>
                                        </p:tgtEl>
                                        <p:attrNameLst>
                                          <p:attrName>style.rotation</p:attrName>
                                        </p:attrNameLst>
                                      </p:cBhvr>
                                      <p:tavLst>
                                        <p:tav tm="0">
                                          <p:val>
                                            <p:fltVal val="90"/>
                                          </p:val>
                                        </p:tav>
                                        <p:tav tm="100000">
                                          <p:val>
                                            <p:fltVal val="0"/>
                                          </p:val>
                                        </p:tav>
                                      </p:tavLst>
                                    </p:anim>
                                    <p:animEffect transition="in" filter="fade">
                                      <p:cBhvr>
                                        <p:cTn id="102" dur="1000"/>
                                        <p:tgtEl>
                                          <p:spTgt spid="3">
                                            <p:txEl>
                                              <p:pRg st="10" end="10"/>
                                            </p:txEl>
                                          </p:spTgt>
                                        </p:tgtEl>
                                      </p:cBhvr>
                                    </p:animEffect>
                                  </p:childTnLst>
                                </p:cTn>
                              </p:par>
                              <p:par>
                                <p:cTn id="103" presetID="31" presetClass="entr" presetSubtype="0" fill="hold" nodeType="withEffect">
                                  <p:stCondLst>
                                    <p:cond delay="0"/>
                                  </p:stCondLst>
                                  <p:childTnLst>
                                    <p:set>
                                      <p:cBhvr>
                                        <p:cTn id="104" dur="1" fill="hold">
                                          <p:stCondLst>
                                            <p:cond delay="0"/>
                                          </p:stCondLst>
                                        </p:cTn>
                                        <p:tgtEl>
                                          <p:spTgt spid="3">
                                            <p:txEl>
                                              <p:pRg st="11" end="11"/>
                                            </p:txEl>
                                          </p:spTgt>
                                        </p:tgtEl>
                                        <p:attrNameLst>
                                          <p:attrName>style.visibility</p:attrName>
                                        </p:attrNameLst>
                                      </p:cBhvr>
                                      <p:to>
                                        <p:strVal val="visible"/>
                                      </p:to>
                                    </p:set>
                                    <p:anim calcmode="lin" valueType="num">
                                      <p:cBhvr>
                                        <p:cTn id="105" dur="10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106" dur="1000" fill="hold"/>
                                        <p:tgtEl>
                                          <p:spTgt spid="3">
                                            <p:txEl>
                                              <p:pRg st="11" end="11"/>
                                            </p:txEl>
                                          </p:spTgt>
                                        </p:tgtEl>
                                        <p:attrNameLst>
                                          <p:attrName>ppt_h</p:attrName>
                                        </p:attrNameLst>
                                      </p:cBhvr>
                                      <p:tavLst>
                                        <p:tav tm="0">
                                          <p:val>
                                            <p:fltVal val="0"/>
                                          </p:val>
                                        </p:tav>
                                        <p:tav tm="100000">
                                          <p:val>
                                            <p:strVal val="#ppt_h"/>
                                          </p:val>
                                        </p:tav>
                                      </p:tavLst>
                                    </p:anim>
                                    <p:anim calcmode="lin" valueType="num">
                                      <p:cBhvr>
                                        <p:cTn id="107" dur="1000" fill="hold"/>
                                        <p:tgtEl>
                                          <p:spTgt spid="3">
                                            <p:txEl>
                                              <p:pRg st="11" end="11"/>
                                            </p:txEl>
                                          </p:spTgt>
                                        </p:tgtEl>
                                        <p:attrNameLst>
                                          <p:attrName>style.rotation</p:attrName>
                                        </p:attrNameLst>
                                      </p:cBhvr>
                                      <p:tavLst>
                                        <p:tav tm="0">
                                          <p:val>
                                            <p:fltVal val="90"/>
                                          </p:val>
                                        </p:tav>
                                        <p:tav tm="100000">
                                          <p:val>
                                            <p:fltVal val="0"/>
                                          </p:val>
                                        </p:tav>
                                      </p:tavLst>
                                    </p:anim>
                                    <p:animEffect transition="in" filter="fade">
                                      <p:cBhvr>
                                        <p:cTn id="108" dur="1000"/>
                                        <p:tgtEl>
                                          <p:spTgt spid="3">
                                            <p:txEl>
                                              <p:pRg st="11" end="11"/>
                                            </p:txEl>
                                          </p:spTgt>
                                        </p:tgtEl>
                                      </p:cBhvr>
                                    </p:animEffect>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nodeType="clickEffect">
                                  <p:stCondLst>
                                    <p:cond delay="0"/>
                                  </p:stCondLst>
                                  <p:childTnLst>
                                    <p:set>
                                      <p:cBhvr>
                                        <p:cTn id="112" dur="1" fill="hold">
                                          <p:stCondLst>
                                            <p:cond delay="0"/>
                                          </p:stCondLst>
                                        </p:cTn>
                                        <p:tgtEl>
                                          <p:spTgt spid="3">
                                            <p:txEl>
                                              <p:pRg st="12" end="12"/>
                                            </p:txEl>
                                          </p:spTgt>
                                        </p:tgtEl>
                                        <p:attrNameLst>
                                          <p:attrName>style.visibility</p:attrName>
                                        </p:attrNameLst>
                                      </p:cBhvr>
                                      <p:to>
                                        <p:strVal val="visible"/>
                                      </p:to>
                                    </p:set>
                                    <p:anim calcmode="lin" valueType="num">
                                      <p:cBhvr additive="base">
                                        <p:cTn id="113"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lvl="0" indent="0">
              <a:buNone/>
            </a:pPr>
            <a:r>
              <a:rPr lang="en-US" dirty="0"/>
              <a:t>3) </a:t>
            </a:r>
          </a:p>
          <a:p>
            <a:pPr marL="914400" lvl="1" indent="-457200">
              <a:buFont typeface="+mj-lt"/>
              <a:buAutoNum type="alphaLcParenR"/>
            </a:pPr>
            <a:r>
              <a:rPr lang="en-US" dirty="0"/>
              <a:t>Hard: soft</a:t>
            </a:r>
          </a:p>
          <a:p>
            <a:pPr marL="914400" lvl="1" indent="-457200">
              <a:buFont typeface="+mj-lt"/>
              <a:buAutoNum type="alphaLcParenR"/>
            </a:pPr>
            <a:r>
              <a:rPr lang="en-US" dirty="0"/>
              <a:t>Long: high</a:t>
            </a:r>
          </a:p>
          <a:p>
            <a:pPr marL="914400" lvl="1" indent="-457200">
              <a:buFont typeface="+mj-lt"/>
              <a:buAutoNum type="alphaLcParenR"/>
            </a:pPr>
            <a:r>
              <a:rPr lang="en-US" dirty="0"/>
              <a:t>Sweet : sour</a:t>
            </a:r>
          </a:p>
          <a:p>
            <a:pPr marL="914400" lvl="1" indent="-457200">
              <a:buFont typeface="+mj-lt"/>
              <a:buAutoNum type="alphaLcParenR"/>
            </a:pPr>
            <a:r>
              <a:rPr lang="en-US" dirty="0"/>
              <a:t>Pointed: blunt</a:t>
            </a:r>
          </a:p>
          <a:p>
            <a:pPr marL="0" indent="0">
              <a:buNone/>
            </a:pPr>
            <a:r>
              <a:rPr lang="en-US" dirty="0"/>
              <a:t>Sol) All other except (b) are antonyms of each other.</a:t>
            </a:r>
          </a:p>
          <a:p>
            <a:endParaRPr lang="en-US" dirty="0"/>
          </a:p>
          <a:p>
            <a:endParaRPr lang="en-US" dirty="0"/>
          </a:p>
        </p:txBody>
      </p:sp>
    </p:spTree>
    <p:extLst>
      <p:ext uri="{BB962C8B-B14F-4D97-AF65-F5344CB8AC3E}">
        <p14:creationId xmlns:p14="http://schemas.microsoft.com/office/powerpoint/2010/main" xmlns="" val="105298246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circle(in)">
                                      <p:cBhvr>
                                        <p:cTn id="10" dur="2000"/>
                                        <p:tgtEl>
                                          <p:spTgt spid="3">
                                            <p:txEl>
                                              <p:pRg st="1" end="1"/>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circle(in)">
                                      <p:cBhvr>
                                        <p:cTn id="13" dur="2000"/>
                                        <p:tgtEl>
                                          <p:spTgt spid="3">
                                            <p:txEl>
                                              <p:pRg st="2" end="2"/>
                                            </p:txEl>
                                          </p:spTgt>
                                        </p:tgtEl>
                                      </p:cBhvr>
                                    </p:animEffect>
                                  </p:childTnLst>
                                </p:cTn>
                              </p:par>
                              <p:par>
                                <p:cTn id="14" presetID="6" presetClass="entr" presetSubtype="16"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circle(in)">
                                      <p:cBhvr>
                                        <p:cTn id="16" dur="2000"/>
                                        <p:tgtEl>
                                          <p:spTgt spid="3">
                                            <p:txEl>
                                              <p:pRg st="3" end="3"/>
                                            </p:txEl>
                                          </p:spTgt>
                                        </p:tgtEl>
                                      </p:cBhvr>
                                    </p:animEffect>
                                  </p:childTnLst>
                                </p:cTn>
                              </p:par>
                              <p:par>
                                <p:cTn id="17" presetID="6" presetClass="entr" presetSubtype="16"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circle(in)">
                                      <p:cBhvr>
                                        <p:cTn id="19" dur="20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 calcmode="lin" valueType="num">
                                      <p:cBhvr additive="base">
                                        <p:cTn id="2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570410"/>
            <a:ext cx="8610600" cy="1293028"/>
          </a:xfrm>
        </p:spPr>
        <p:txBody>
          <a:bodyPr>
            <a:normAutofit fontScale="90000"/>
          </a:bodyPr>
          <a:lstStyle/>
          <a:p>
            <a:r>
              <a:rPr lang="en-US" dirty="0"/>
              <a:t>Type:3 Choosing the ODD numeral</a:t>
            </a:r>
            <a:br>
              <a:rPr lang="en-US" dirty="0"/>
            </a:br>
            <a:endParaRPr lang="en-US" dirty="0"/>
          </a:p>
        </p:txBody>
      </p:sp>
      <p:sp>
        <p:nvSpPr>
          <p:cNvPr id="3" name="Content Placeholder 2"/>
          <p:cNvSpPr>
            <a:spLocks noGrp="1"/>
          </p:cNvSpPr>
          <p:nvPr>
            <p:ph idx="1"/>
          </p:nvPr>
        </p:nvSpPr>
        <p:spPr>
          <a:xfrm>
            <a:off x="138545" y="1588655"/>
            <a:ext cx="11896437" cy="5144653"/>
          </a:xfrm>
        </p:spPr>
        <p:txBody>
          <a:bodyPr>
            <a:normAutofit/>
          </a:bodyPr>
          <a:lstStyle/>
          <a:p>
            <a:pPr marL="0" lvl="0" indent="0">
              <a:buNone/>
            </a:pPr>
            <a:r>
              <a:rPr lang="en-US" dirty="0"/>
              <a:t>1) </a:t>
            </a:r>
          </a:p>
          <a:p>
            <a:pPr marL="914400" lvl="1" indent="-457200">
              <a:buFont typeface="+mj-lt"/>
              <a:buAutoNum type="alphaLcParenR"/>
            </a:pPr>
            <a:r>
              <a:rPr lang="en-US" dirty="0"/>
              <a:t>131</a:t>
            </a:r>
          </a:p>
          <a:p>
            <a:pPr marL="914400" lvl="1" indent="-457200">
              <a:buFont typeface="+mj-lt"/>
              <a:buAutoNum type="alphaLcParenR"/>
            </a:pPr>
            <a:r>
              <a:rPr lang="en-US" dirty="0"/>
              <a:t>151</a:t>
            </a:r>
          </a:p>
          <a:p>
            <a:pPr marL="914400" lvl="1" indent="-457200">
              <a:buFont typeface="+mj-lt"/>
              <a:buAutoNum type="alphaLcParenR"/>
            </a:pPr>
            <a:r>
              <a:rPr lang="en-US" dirty="0"/>
              <a:t>161</a:t>
            </a:r>
          </a:p>
          <a:p>
            <a:pPr marL="914400" lvl="1" indent="-457200">
              <a:buFont typeface="+mj-lt"/>
              <a:buAutoNum type="alphaLcParenR"/>
            </a:pPr>
            <a:r>
              <a:rPr lang="en-US" dirty="0"/>
              <a:t>171</a:t>
            </a:r>
          </a:p>
          <a:p>
            <a:pPr marL="914400" lvl="1" indent="-457200">
              <a:buFont typeface="+mj-lt"/>
              <a:buAutoNum type="alphaLcParenR"/>
            </a:pPr>
            <a:r>
              <a:rPr lang="en-US" dirty="0"/>
              <a:t>191</a:t>
            </a:r>
          </a:p>
          <a:p>
            <a:pPr marL="0" indent="0">
              <a:buNone/>
            </a:pPr>
            <a:r>
              <a:rPr lang="en-US" dirty="0"/>
              <a:t>Sol) The sum of the digits of each of the </a:t>
            </a:r>
            <a:r>
              <a:rPr lang="en-US" dirty="0" err="1"/>
              <a:t>nos</a:t>
            </a:r>
            <a:r>
              <a:rPr lang="en-US" dirty="0"/>
              <a:t> except 161 is an odd number</a:t>
            </a:r>
          </a:p>
          <a:p>
            <a:pPr marL="0" lvl="0" indent="0">
              <a:buNone/>
            </a:pPr>
            <a:r>
              <a:rPr lang="en-US" dirty="0"/>
              <a:t>2) </a:t>
            </a:r>
          </a:p>
          <a:p>
            <a:pPr marL="914400" lvl="1" indent="-457200">
              <a:buFont typeface="+mj-lt"/>
              <a:buAutoNum type="alphaLcParenR"/>
            </a:pPr>
            <a:r>
              <a:rPr lang="en-US" dirty="0"/>
              <a:t>48</a:t>
            </a:r>
          </a:p>
          <a:p>
            <a:pPr marL="914400" lvl="1" indent="-457200">
              <a:buFont typeface="+mj-lt"/>
              <a:buAutoNum type="alphaLcParenR"/>
            </a:pPr>
            <a:r>
              <a:rPr lang="en-US" dirty="0"/>
              <a:t>50</a:t>
            </a:r>
          </a:p>
          <a:p>
            <a:pPr marL="914400" lvl="1" indent="-457200">
              <a:buFont typeface="+mj-lt"/>
              <a:buAutoNum type="alphaLcParenR"/>
            </a:pPr>
            <a:r>
              <a:rPr lang="en-US" dirty="0"/>
              <a:t>82</a:t>
            </a:r>
          </a:p>
          <a:p>
            <a:pPr marL="914400" lvl="1" indent="-457200">
              <a:buFont typeface="+mj-lt"/>
              <a:buAutoNum type="alphaLcParenR"/>
            </a:pPr>
            <a:r>
              <a:rPr lang="en-US" dirty="0"/>
              <a:t>170</a:t>
            </a:r>
          </a:p>
          <a:p>
            <a:pPr marL="914400" lvl="1" indent="-457200">
              <a:buFont typeface="+mj-lt"/>
              <a:buAutoNum type="alphaLcParenR"/>
            </a:pPr>
            <a:r>
              <a:rPr lang="en-US" dirty="0"/>
              <a:t>290</a:t>
            </a:r>
          </a:p>
          <a:p>
            <a:pPr marL="0" indent="0">
              <a:buNone/>
            </a:pPr>
            <a:r>
              <a:rPr lang="en-US" dirty="0"/>
              <a:t>Sol) Each of </a:t>
            </a:r>
            <a:r>
              <a:rPr lang="en-US" dirty="0" err="1"/>
              <a:t>nos</a:t>
            </a:r>
            <a:r>
              <a:rPr lang="en-US" dirty="0"/>
              <a:t> except 48, is one more than the square of a certain number</a:t>
            </a:r>
          </a:p>
          <a:p>
            <a:endParaRPr lang="en-US" dirty="0"/>
          </a:p>
        </p:txBody>
      </p:sp>
    </p:spTree>
    <p:extLst>
      <p:ext uri="{BB962C8B-B14F-4D97-AF65-F5344CB8AC3E}">
        <p14:creationId xmlns:p14="http://schemas.microsoft.com/office/powerpoint/2010/main" xmlns="" val="2773231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wipe(down)">
                                      <p:cBhvr>
                                        <p:cTn id="15" dur="580">
                                          <p:stCondLst>
                                            <p:cond delay="0"/>
                                          </p:stCondLst>
                                        </p:cTn>
                                        <p:tgtEl>
                                          <p:spTgt spid="3">
                                            <p:txEl>
                                              <p:pRg st="0" end="0"/>
                                            </p:txEl>
                                          </p:spTgt>
                                        </p:tgtEl>
                                      </p:cBhvr>
                                    </p:animEffect>
                                    <p:anim calcmode="lin" valueType="num">
                                      <p:cBhvr>
                                        <p:cTn id="16"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21" dur="26">
                                          <p:stCondLst>
                                            <p:cond delay="650"/>
                                          </p:stCondLst>
                                        </p:cTn>
                                        <p:tgtEl>
                                          <p:spTgt spid="3">
                                            <p:txEl>
                                              <p:pRg st="0" end="0"/>
                                            </p:txEl>
                                          </p:spTgt>
                                        </p:tgtEl>
                                      </p:cBhvr>
                                      <p:to x="100000" y="60000"/>
                                    </p:animScale>
                                    <p:animScale>
                                      <p:cBhvr>
                                        <p:cTn id="22" dur="166" decel="50000">
                                          <p:stCondLst>
                                            <p:cond delay="676"/>
                                          </p:stCondLst>
                                        </p:cTn>
                                        <p:tgtEl>
                                          <p:spTgt spid="3">
                                            <p:txEl>
                                              <p:pRg st="0" end="0"/>
                                            </p:txEl>
                                          </p:spTgt>
                                        </p:tgtEl>
                                      </p:cBhvr>
                                      <p:to x="100000" y="100000"/>
                                    </p:animScale>
                                    <p:animScale>
                                      <p:cBhvr>
                                        <p:cTn id="23" dur="26">
                                          <p:stCondLst>
                                            <p:cond delay="1312"/>
                                          </p:stCondLst>
                                        </p:cTn>
                                        <p:tgtEl>
                                          <p:spTgt spid="3">
                                            <p:txEl>
                                              <p:pRg st="0" end="0"/>
                                            </p:txEl>
                                          </p:spTgt>
                                        </p:tgtEl>
                                      </p:cBhvr>
                                      <p:to x="100000" y="80000"/>
                                    </p:animScale>
                                    <p:animScale>
                                      <p:cBhvr>
                                        <p:cTn id="24" dur="166" decel="50000">
                                          <p:stCondLst>
                                            <p:cond delay="1338"/>
                                          </p:stCondLst>
                                        </p:cTn>
                                        <p:tgtEl>
                                          <p:spTgt spid="3">
                                            <p:txEl>
                                              <p:pRg st="0" end="0"/>
                                            </p:txEl>
                                          </p:spTgt>
                                        </p:tgtEl>
                                      </p:cBhvr>
                                      <p:to x="100000" y="100000"/>
                                    </p:animScale>
                                    <p:animScale>
                                      <p:cBhvr>
                                        <p:cTn id="25" dur="26">
                                          <p:stCondLst>
                                            <p:cond delay="1642"/>
                                          </p:stCondLst>
                                        </p:cTn>
                                        <p:tgtEl>
                                          <p:spTgt spid="3">
                                            <p:txEl>
                                              <p:pRg st="0" end="0"/>
                                            </p:txEl>
                                          </p:spTgt>
                                        </p:tgtEl>
                                      </p:cBhvr>
                                      <p:to x="100000" y="90000"/>
                                    </p:animScale>
                                    <p:animScale>
                                      <p:cBhvr>
                                        <p:cTn id="26" dur="166" decel="50000">
                                          <p:stCondLst>
                                            <p:cond delay="1668"/>
                                          </p:stCondLst>
                                        </p:cTn>
                                        <p:tgtEl>
                                          <p:spTgt spid="3">
                                            <p:txEl>
                                              <p:pRg st="0" end="0"/>
                                            </p:txEl>
                                          </p:spTgt>
                                        </p:tgtEl>
                                      </p:cBhvr>
                                      <p:to x="100000" y="100000"/>
                                    </p:animScale>
                                    <p:animScale>
                                      <p:cBhvr>
                                        <p:cTn id="27" dur="26">
                                          <p:stCondLst>
                                            <p:cond delay="1808"/>
                                          </p:stCondLst>
                                        </p:cTn>
                                        <p:tgtEl>
                                          <p:spTgt spid="3">
                                            <p:txEl>
                                              <p:pRg st="0" end="0"/>
                                            </p:txEl>
                                          </p:spTgt>
                                        </p:tgtEl>
                                      </p:cBhvr>
                                      <p:to x="100000" y="95000"/>
                                    </p:animScale>
                                    <p:animScale>
                                      <p:cBhvr>
                                        <p:cTn id="28" dur="166" decel="50000">
                                          <p:stCondLst>
                                            <p:cond delay="1834"/>
                                          </p:stCondLst>
                                        </p:cTn>
                                        <p:tgtEl>
                                          <p:spTgt spid="3">
                                            <p:txEl>
                                              <p:pRg st="0" end="0"/>
                                            </p:txEl>
                                          </p:spTgt>
                                        </p:tgtEl>
                                      </p:cBhvr>
                                      <p:to x="100000" y="100000"/>
                                    </p:animScale>
                                  </p:childTnLst>
                                </p:cTn>
                              </p:par>
                              <p:par>
                                <p:cTn id="29" presetID="26" presetClass="entr" presetSubtype="0" fill="hold" nodeType="with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Effect transition="in" filter="wipe(down)">
                                      <p:cBhvr>
                                        <p:cTn id="31" dur="580">
                                          <p:stCondLst>
                                            <p:cond delay="0"/>
                                          </p:stCondLst>
                                        </p:cTn>
                                        <p:tgtEl>
                                          <p:spTgt spid="3">
                                            <p:txEl>
                                              <p:pRg st="1" end="1"/>
                                            </p:txEl>
                                          </p:spTgt>
                                        </p:tgtEl>
                                      </p:cBhvr>
                                    </p:animEffect>
                                    <p:anim calcmode="lin" valueType="num">
                                      <p:cBhvr>
                                        <p:cTn id="32"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7" dur="26">
                                          <p:stCondLst>
                                            <p:cond delay="650"/>
                                          </p:stCondLst>
                                        </p:cTn>
                                        <p:tgtEl>
                                          <p:spTgt spid="3">
                                            <p:txEl>
                                              <p:pRg st="1" end="1"/>
                                            </p:txEl>
                                          </p:spTgt>
                                        </p:tgtEl>
                                      </p:cBhvr>
                                      <p:to x="100000" y="60000"/>
                                    </p:animScale>
                                    <p:animScale>
                                      <p:cBhvr>
                                        <p:cTn id="38" dur="166" decel="50000">
                                          <p:stCondLst>
                                            <p:cond delay="676"/>
                                          </p:stCondLst>
                                        </p:cTn>
                                        <p:tgtEl>
                                          <p:spTgt spid="3">
                                            <p:txEl>
                                              <p:pRg st="1" end="1"/>
                                            </p:txEl>
                                          </p:spTgt>
                                        </p:tgtEl>
                                      </p:cBhvr>
                                      <p:to x="100000" y="100000"/>
                                    </p:animScale>
                                    <p:animScale>
                                      <p:cBhvr>
                                        <p:cTn id="39" dur="26">
                                          <p:stCondLst>
                                            <p:cond delay="1312"/>
                                          </p:stCondLst>
                                        </p:cTn>
                                        <p:tgtEl>
                                          <p:spTgt spid="3">
                                            <p:txEl>
                                              <p:pRg st="1" end="1"/>
                                            </p:txEl>
                                          </p:spTgt>
                                        </p:tgtEl>
                                      </p:cBhvr>
                                      <p:to x="100000" y="80000"/>
                                    </p:animScale>
                                    <p:animScale>
                                      <p:cBhvr>
                                        <p:cTn id="40" dur="166" decel="50000">
                                          <p:stCondLst>
                                            <p:cond delay="1338"/>
                                          </p:stCondLst>
                                        </p:cTn>
                                        <p:tgtEl>
                                          <p:spTgt spid="3">
                                            <p:txEl>
                                              <p:pRg st="1" end="1"/>
                                            </p:txEl>
                                          </p:spTgt>
                                        </p:tgtEl>
                                      </p:cBhvr>
                                      <p:to x="100000" y="100000"/>
                                    </p:animScale>
                                    <p:animScale>
                                      <p:cBhvr>
                                        <p:cTn id="41" dur="26">
                                          <p:stCondLst>
                                            <p:cond delay="1642"/>
                                          </p:stCondLst>
                                        </p:cTn>
                                        <p:tgtEl>
                                          <p:spTgt spid="3">
                                            <p:txEl>
                                              <p:pRg st="1" end="1"/>
                                            </p:txEl>
                                          </p:spTgt>
                                        </p:tgtEl>
                                      </p:cBhvr>
                                      <p:to x="100000" y="90000"/>
                                    </p:animScale>
                                    <p:animScale>
                                      <p:cBhvr>
                                        <p:cTn id="42" dur="166" decel="50000">
                                          <p:stCondLst>
                                            <p:cond delay="1668"/>
                                          </p:stCondLst>
                                        </p:cTn>
                                        <p:tgtEl>
                                          <p:spTgt spid="3">
                                            <p:txEl>
                                              <p:pRg st="1" end="1"/>
                                            </p:txEl>
                                          </p:spTgt>
                                        </p:tgtEl>
                                      </p:cBhvr>
                                      <p:to x="100000" y="100000"/>
                                    </p:animScale>
                                    <p:animScale>
                                      <p:cBhvr>
                                        <p:cTn id="43" dur="26">
                                          <p:stCondLst>
                                            <p:cond delay="1808"/>
                                          </p:stCondLst>
                                        </p:cTn>
                                        <p:tgtEl>
                                          <p:spTgt spid="3">
                                            <p:txEl>
                                              <p:pRg st="1" end="1"/>
                                            </p:txEl>
                                          </p:spTgt>
                                        </p:tgtEl>
                                      </p:cBhvr>
                                      <p:to x="100000" y="95000"/>
                                    </p:animScale>
                                    <p:animScale>
                                      <p:cBhvr>
                                        <p:cTn id="44" dur="166" decel="50000">
                                          <p:stCondLst>
                                            <p:cond delay="1834"/>
                                          </p:stCondLst>
                                        </p:cTn>
                                        <p:tgtEl>
                                          <p:spTgt spid="3">
                                            <p:txEl>
                                              <p:pRg st="1" end="1"/>
                                            </p:txEl>
                                          </p:spTgt>
                                        </p:tgtEl>
                                      </p:cBhvr>
                                      <p:to x="100000" y="100000"/>
                                    </p:animScale>
                                  </p:childTnLst>
                                </p:cTn>
                              </p:par>
                              <p:par>
                                <p:cTn id="45" presetID="26" presetClass="entr" presetSubtype="0" fill="hold" nodeType="with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animEffect transition="in" filter="wipe(down)">
                                      <p:cBhvr>
                                        <p:cTn id="47" dur="580">
                                          <p:stCondLst>
                                            <p:cond delay="0"/>
                                          </p:stCondLst>
                                        </p:cTn>
                                        <p:tgtEl>
                                          <p:spTgt spid="3">
                                            <p:txEl>
                                              <p:pRg st="2" end="2"/>
                                            </p:txEl>
                                          </p:spTgt>
                                        </p:tgtEl>
                                      </p:cBhvr>
                                    </p:animEffect>
                                    <p:anim calcmode="lin" valueType="num">
                                      <p:cBhvr>
                                        <p:cTn id="48"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53" dur="26">
                                          <p:stCondLst>
                                            <p:cond delay="650"/>
                                          </p:stCondLst>
                                        </p:cTn>
                                        <p:tgtEl>
                                          <p:spTgt spid="3">
                                            <p:txEl>
                                              <p:pRg st="2" end="2"/>
                                            </p:txEl>
                                          </p:spTgt>
                                        </p:tgtEl>
                                      </p:cBhvr>
                                      <p:to x="100000" y="60000"/>
                                    </p:animScale>
                                    <p:animScale>
                                      <p:cBhvr>
                                        <p:cTn id="54" dur="166" decel="50000">
                                          <p:stCondLst>
                                            <p:cond delay="676"/>
                                          </p:stCondLst>
                                        </p:cTn>
                                        <p:tgtEl>
                                          <p:spTgt spid="3">
                                            <p:txEl>
                                              <p:pRg st="2" end="2"/>
                                            </p:txEl>
                                          </p:spTgt>
                                        </p:tgtEl>
                                      </p:cBhvr>
                                      <p:to x="100000" y="100000"/>
                                    </p:animScale>
                                    <p:animScale>
                                      <p:cBhvr>
                                        <p:cTn id="55" dur="26">
                                          <p:stCondLst>
                                            <p:cond delay="1312"/>
                                          </p:stCondLst>
                                        </p:cTn>
                                        <p:tgtEl>
                                          <p:spTgt spid="3">
                                            <p:txEl>
                                              <p:pRg st="2" end="2"/>
                                            </p:txEl>
                                          </p:spTgt>
                                        </p:tgtEl>
                                      </p:cBhvr>
                                      <p:to x="100000" y="80000"/>
                                    </p:animScale>
                                    <p:animScale>
                                      <p:cBhvr>
                                        <p:cTn id="56" dur="166" decel="50000">
                                          <p:stCondLst>
                                            <p:cond delay="1338"/>
                                          </p:stCondLst>
                                        </p:cTn>
                                        <p:tgtEl>
                                          <p:spTgt spid="3">
                                            <p:txEl>
                                              <p:pRg st="2" end="2"/>
                                            </p:txEl>
                                          </p:spTgt>
                                        </p:tgtEl>
                                      </p:cBhvr>
                                      <p:to x="100000" y="100000"/>
                                    </p:animScale>
                                    <p:animScale>
                                      <p:cBhvr>
                                        <p:cTn id="57" dur="26">
                                          <p:stCondLst>
                                            <p:cond delay="1642"/>
                                          </p:stCondLst>
                                        </p:cTn>
                                        <p:tgtEl>
                                          <p:spTgt spid="3">
                                            <p:txEl>
                                              <p:pRg st="2" end="2"/>
                                            </p:txEl>
                                          </p:spTgt>
                                        </p:tgtEl>
                                      </p:cBhvr>
                                      <p:to x="100000" y="90000"/>
                                    </p:animScale>
                                    <p:animScale>
                                      <p:cBhvr>
                                        <p:cTn id="58" dur="166" decel="50000">
                                          <p:stCondLst>
                                            <p:cond delay="1668"/>
                                          </p:stCondLst>
                                        </p:cTn>
                                        <p:tgtEl>
                                          <p:spTgt spid="3">
                                            <p:txEl>
                                              <p:pRg st="2" end="2"/>
                                            </p:txEl>
                                          </p:spTgt>
                                        </p:tgtEl>
                                      </p:cBhvr>
                                      <p:to x="100000" y="100000"/>
                                    </p:animScale>
                                    <p:animScale>
                                      <p:cBhvr>
                                        <p:cTn id="59" dur="26">
                                          <p:stCondLst>
                                            <p:cond delay="1808"/>
                                          </p:stCondLst>
                                        </p:cTn>
                                        <p:tgtEl>
                                          <p:spTgt spid="3">
                                            <p:txEl>
                                              <p:pRg st="2" end="2"/>
                                            </p:txEl>
                                          </p:spTgt>
                                        </p:tgtEl>
                                      </p:cBhvr>
                                      <p:to x="100000" y="95000"/>
                                    </p:animScale>
                                    <p:animScale>
                                      <p:cBhvr>
                                        <p:cTn id="60" dur="166" decel="50000">
                                          <p:stCondLst>
                                            <p:cond delay="1834"/>
                                          </p:stCondLst>
                                        </p:cTn>
                                        <p:tgtEl>
                                          <p:spTgt spid="3">
                                            <p:txEl>
                                              <p:pRg st="2" end="2"/>
                                            </p:txEl>
                                          </p:spTgt>
                                        </p:tgtEl>
                                      </p:cBhvr>
                                      <p:to x="100000" y="100000"/>
                                    </p:animScale>
                                  </p:childTnLst>
                                </p:cTn>
                              </p:par>
                              <p:par>
                                <p:cTn id="61" presetID="26" presetClass="entr" presetSubtype="0" fill="hold" nodeType="withEffect">
                                  <p:stCondLst>
                                    <p:cond delay="0"/>
                                  </p:stCondLst>
                                  <p:childTnLst>
                                    <p:set>
                                      <p:cBhvr>
                                        <p:cTn id="62" dur="1" fill="hold">
                                          <p:stCondLst>
                                            <p:cond delay="0"/>
                                          </p:stCondLst>
                                        </p:cTn>
                                        <p:tgtEl>
                                          <p:spTgt spid="3">
                                            <p:txEl>
                                              <p:pRg st="3" end="3"/>
                                            </p:txEl>
                                          </p:spTgt>
                                        </p:tgtEl>
                                        <p:attrNameLst>
                                          <p:attrName>style.visibility</p:attrName>
                                        </p:attrNameLst>
                                      </p:cBhvr>
                                      <p:to>
                                        <p:strVal val="visible"/>
                                      </p:to>
                                    </p:set>
                                    <p:animEffect transition="in" filter="wipe(down)">
                                      <p:cBhvr>
                                        <p:cTn id="63" dur="580">
                                          <p:stCondLst>
                                            <p:cond delay="0"/>
                                          </p:stCondLst>
                                        </p:cTn>
                                        <p:tgtEl>
                                          <p:spTgt spid="3">
                                            <p:txEl>
                                              <p:pRg st="3" end="3"/>
                                            </p:txEl>
                                          </p:spTgt>
                                        </p:tgtEl>
                                      </p:cBhvr>
                                    </p:animEffect>
                                    <p:anim calcmode="lin" valueType="num">
                                      <p:cBhvr>
                                        <p:cTn id="64"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65"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66"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67"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8"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69" dur="26">
                                          <p:stCondLst>
                                            <p:cond delay="650"/>
                                          </p:stCondLst>
                                        </p:cTn>
                                        <p:tgtEl>
                                          <p:spTgt spid="3">
                                            <p:txEl>
                                              <p:pRg st="3" end="3"/>
                                            </p:txEl>
                                          </p:spTgt>
                                        </p:tgtEl>
                                      </p:cBhvr>
                                      <p:to x="100000" y="60000"/>
                                    </p:animScale>
                                    <p:animScale>
                                      <p:cBhvr>
                                        <p:cTn id="70" dur="166" decel="50000">
                                          <p:stCondLst>
                                            <p:cond delay="676"/>
                                          </p:stCondLst>
                                        </p:cTn>
                                        <p:tgtEl>
                                          <p:spTgt spid="3">
                                            <p:txEl>
                                              <p:pRg st="3" end="3"/>
                                            </p:txEl>
                                          </p:spTgt>
                                        </p:tgtEl>
                                      </p:cBhvr>
                                      <p:to x="100000" y="100000"/>
                                    </p:animScale>
                                    <p:animScale>
                                      <p:cBhvr>
                                        <p:cTn id="71" dur="26">
                                          <p:stCondLst>
                                            <p:cond delay="1312"/>
                                          </p:stCondLst>
                                        </p:cTn>
                                        <p:tgtEl>
                                          <p:spTgt spid="3">
                                            <p:txEl>
                                              <p:pRg st="3" end="3"/>
                                            </p:txEl>
                                          </p:spTgt>
                                        </p:tgtEl>
                                      </p:cBhvr>
                                      <p:to x="100000" y="80000"/>
                                    </p:animScale>
                                    <p:animScale>
                                      <p:cBhvr>
                                        <p:cTn id="72" dur="166" decel="50000">
                                          <p:stCondLst>
                                            <p:cond delay="1338"/>
                                          </p:stCondLst>
                                        </p:cTn>
                                        <p:tgtEl>
                                          <p:spTgt spid="3">
                                            <p:txEl>
                                              <p:pRg st="3" end="3"/>
                                            </p:txEl>
                                          </p:spTgt>
                                        </p:tgtEl>
                                      </p:cBhvr>
                                      <p:to x="100000" y="100000"/>
                                    </p:animScale>
                                    <p:animScale>
                                      <p:cBhvr>
                                        <p:cTn id="73" dur="26">
                                          <p:stCondLst>
                                            <p:cond delay="1642"/>
                                          </p:stCondLst>
                                        </p:cTn>
                                        <p:tgtEl>
                                          <p:spTgt spid="3">
                                            <p:txEl>
                                              <p:pRg st="3" end="3"/>
                                            </p:txEl>
                                          </p:spTgt>
                                        </p:tgtEl>
                                      </p:cBhvr>
                                      <p:to x="100000" y="90000"/>
                                    </p:animScale>
                                    <p:animScale>
                                      <p:cBhvr>
                                        <p:cTn id="74" dur="166" decel="50000">
                                          <p:stCondLst>
                                            <p:cond delay="1668"/>
                                          </p:stCondLst>
                                        </p:cTn>
                                        <p:tgtEl>
                                          <p:spTgt spid="3">
                                            <p:txEl>
                                              <p:pRg st="3" end="3"/>
                                            </p:txEl>
                                          </p:spTgt>
                                        </p:tgtEl>
                                      </p:cBhvr>
                                      <p:to x="100000" y="100000"/>
                                    </p:animScale>
                                    <p:animScale>
                                      <p:cBhvr>
                                        <p:cTn id="75" dur="26">
                                          <p:stCondLst>
                                            <p:cond delay="1808"/>
                                          </p:stCondLst>
                                        </p:cTn>
                                        <p:tgtEl>
                                          <p:spTgt spid="3">
                                            <p:txEl>
                                              <p:pRg st="3" end="3"/>
                                            </p:txEl>
                                          </p:spTgt>
                                        </p:tgtEl>
                                      </p:cBhvr>
                                      <p:to x="100000" y="95000"/>
                                    </p:animScale>
                                    <p:animScale>
                                      <p:cBhvr>
                                        <p:cTn id="76" dur="166" decel="50000">
                                          <p:stCondLst>
                                            <p:cond delay="1834"/>
                                          </p:stCondLst>
                                        </p:cTn>
                                        <p:tgtEl>
                                          <p:spTgt spid="3">
                                            <p:txEl>
                                              <p:pRg st="3" end="3"/>
                                            </p:txEl>
                                          </p:spTgt>
                                        </p:tgtEl>
                                      </p:cBhvr>
                                      <p:to x="100000" y="100000"/>
                                    </p:animScale>
                                  </p:childTnLst>
                                </p:cTn>
                              </p:par>
                              <p:par>
                                <p:cTn id="77" presetID="26" presetClass="entr" presetSubtype="0" fill="hold" nodeType="withEffect">
                                  <p:stCondLst>
                                    <p:cond delay="0"/>
                                  </p:stCondLst>
                                  <p:childTnLst>
                                    <p:set>
                                      <p:cBhvr>
                                        <p:cTn id="78" dur="1" fill="hold">
                                          <p:stCondLst>
                                            <p:cond delay="0"/>
                                          </p:stCondLst>
                                        </p:cTn>
                                        <p:tgtEl>
                                          <p:spTgt spid="3">
                                            <p:txEl>
                                              <p:pRg st="4" end="4"/>
                                            </p:txEl>
                                          </p:spTgt>
                                        </p:tgtEl>
                                        <p:attrNameLst>
                                          <p:attrName>style.visibility</p:attrName>
                                        </p:attrNameLst>
                                      </p:cBhvr>
                                      <p:to>
                                        <p:strVal val="visible"/>
                                      </p:to>
                                    </p:set>
                                    <p:animEffect transition="in" filter="wipe(down)">
                                      <p:cBhvr>
                                        <p:cTn id="79" dur="580">
                                          <p:stCondLst>
                                            <p:cond delay="0"/>
                                          </p:stCondLst>
                                        </p:cTn>
                                        <p:tgtEl>
                                          <p:spTgt spid="3">
                                            <p:txEl>
                                              <p:pRg st="4" end="4"/>
                                            </p:txEl>
                                          </p:spTgt>
                                        </p:tgtEl>
                                      </p:cBhvr>
                                    </p:animEffect>
                                    <p:anim calcmode="lin" valueType="num">
                                      <p:cBhvr>
                                        <p:cTn id="80"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85" dur="26">
                                          <p:stCondLst>
                                            <p:cond delay="650"/>
                                          </p:stCondLst>
                                        </p:cTn>
                                        <p:tgtEl>
                                          <p:spTgt spid="3">
                                            <p:txEl>
                                              <p:pRg st="4" end="4"/>
                                            </p:txEl>
                                          </p:spTgt>
                                        </p:tgtEl>
                                      </p:cBhvr>
                                      <p:to x="100000" y="60000"/>
                                    </p:animScale>
                                    <p:animScale>
                                      <p:cBhvr>
                                        <p:cTn id="86" dur="166" decel="50000">
                                          <p:stCondLst>
                                            <p:cond delay="676"/>
                                          </p:stCondLst>
                                        </p:cTn>
                                        <p:tgtEl>
                                          <p:spTgt spid="3">
                                            <p:txEl>
                                              <p:pRg st="4" end="4"/>
                                            </p:txEl>
                                          </p:spTgt>
                                        </p:tgtEl>
                                      </p:cBhvr>
                                      <p:to x="100000" y="100000"/>
                                    </p:animScale>
                                    <p:animScale>
                                      <p:cBhvr>
                                        <p:cTn id="87" dur="26">
                                          <p:stCondLst>
                                            <p:cond delay="1312"/>
                                          </p:stCondLst>
                                        </p:cTn>
                                        <p:tgtEl>
                                          <p:spTgt spid="3">
                                            <p:txEl>
                                              <p:pRg st="4" end="4"/>
                                            </p:txEl>
                                          </p:spTgt>
                                        </p:tgtEl>
                                      </p:cBhvr>
                                      <p:to x="100000" y="80000"/>
                                    </p:animScale>
                                    <p:animScale>
                                      <p:cBhvr>
                                        <p:cTn id="88" dur="166" decel="50000">
                                          <p:stCondLst>
                                            <p:cond delay="1338"/>
                                          </p:stCondLst>
                                        </p:cTn>
                                        <p:tgtEl>
                                          <p:spTgt spid="3">
                                            <p:txEl>
                                              <p:pRg st="4" end="4"/>
                                            </p:txEl>
                                          </p:spTgt>
                                        </p:tgtEl>
                                      </p:cBhvr>
                                      <p:to x="100000" y="100000"/>
                                    </p:animScale>
                                    <p:animScale>
                                      <p:cBhvr>
                                        <p:cTn id="89" dur="26">
                                          <p:stCondLst>
                                            <p:cond delay="1642"/>
                                          </p:stCondLst>
                                        </p:cTn>
                                        <p:tgtEl>
                                          <p:spTgt spid="3">
                                            <p:txEl>
                                              <p:pRg st="4" end="4"/>
                                            </p:txEl>
                                          </p:spTgt>
                                        </p:tgtEl>
                                      </p:cBhvr>
                                      <p:to x="100000" y="90000"/>
                                    </p:animScale>
                                    <p:animScale>
                                      <p:cBhvr>
                                        <p:cTn id="90" dur="166" decel="50000">
                                          <p:stCondLst>
                                            <p:cond delay="1668"/>
                                          </p:stCondLst>
                                        </p:cTn>
                                        <p:tgtEl>
                                          <p:spTgt spid="3">
                                            <p:txEl>
                                              <p:pRg st="4" end="4"/>
                                            </p:txEl>
                                          </p:spTgt>
                                        </p:tgtEl>
                                      </p:cBhvr>
                                      <p:to x="100000" y="100000"/>
                                    </p:animScale>
                                    <p:animScale>
                                      <p:cBhvr>
                                        <p:cTn id="91" dur="26">
                                          <p:stCondLst>
                                            <p:cond delay="1808"/>
                                          </p:stCondLst>
                                        </p:cTn>
                                        <p:tgtEl>
                                          <p:spTgt spid="3">
                                            <p:txEl>
                                              <p:pRg st="4" end="4"/>
                                            </p:txEl>
                                          </p:spTgt>
                                        </p:tgtEl>
                                      </p:cBhvr>
                                      <p:to x="100000" y="95000"/>
                                    </p:animScale>
                                    <p:animScale>
                                      <p:cBhvr>
                                        <p:cTn id="92" dur="166" decel="50000">
                                          <p:stCondLst>
                                            <p:cond delay="1834"/>
                                          </p:stCondLst>
                                        </p:cTn>
                                        <p:tgtEl>
                                          <p:spTgt spid="3">
                                            <p:txEl>
                                              <p:pRg st="4" end="4"/>
                                            </p:txEl>
                                          </p:spTgt>
                                        </p:tgtEl>
                                      </p:cBhvr>
                                      <p:to x="100000" y="100000"/>
                                    </p:animScale>
                                  </p:childTnLst>
                                </p:cTn>
                              </p:par>
                              <p:par>
                                <p:cTn id="93" presetID="26" presetClass="entr" presetSubtype="0" fill="hold" nodeType="withEffect">
                                  <p:stCondLst>
                                    <p:cond delay="0"/>
                                  </p:stCondLst>
                                  <p:childTnLst>
                                    <p:set>
                                      <p:cBhvr>
                                        <p:cTn id="94" dur="1" fill="hold">
                                          <p:stCondLst>
                                            <p:cond delay="0"/>
                                          </p:stCondLst>
                                        </p:cTn>
                                        <p:tgtEl>
                                          <p:spTgt spid="3">
                                            <p:txEl>
                                              <p:pRg st="5" end="5"/>
                                            </p:txEl>
                                          </p:spTgt>
                                        </p:tgtEl>
                                        <p:attrNameLst>
                                          <p:attrName>style.visibility</p:attrName>
                                        </p:attrNameLst>
                                      </p:cBhvr>
                                      <p:to>
                                        <p:strVal val="visible"/>
                                      </p:to>
                                    </p:set>
                                    <p:animEffect transition="in" filter="wipe(down)">
                                      <p:cBhvr>
                                        <p:cTn id="95" dur="580">
                                          <p:stCondLst>
                                            <p:cond delay="0"/>
                                          </p:stCondLst>
                                        </p:cTn>
                                        <p:tgtEl>
                                          <p:spTgt spid="3">
                                            <p:txEl>
                                              <p:pRg st="5" end="5"/>
                                            </p:txEl>
                                          </p:spTgt>
                                        </p:tgtEl>
                                      </p:cBhvr>
                                    </p:animEffect>
                                    <p:anim calcmode="lin" valueType="num">
                                      <p:cBhvr>
                                        <p:cTn id="96"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97"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98"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99"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100"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101" dur="26">
                                          <p:stCondLst>
                                            <p:cond delay="650"/>
                                          </p:stCondLst>
                                        </p:cTn>
                                        <p:tgtEl>
                                          <p:spTgt spid="3">
                                            <p:txEl>
                                              <p:pRg st="5" end="5"/>
                                            </p:txEl>
                                          </p:spTgt>
                                        </p:tgtEl>
                                      </p:cBhvr>
                                      <p:to x="100000" y="60000"/>
                                    </p:animScale>
                                    <p:animScale>
                                      <p:cBhvr>
                                        <p:cTn id="102" dur="166" decel="50000">
                                          <p:stCondLst>
                                            <p:cond delay="676"/>
                                          </p:stCondLst>
                                        </p:cTn>
                                        <p:tgtEl>
                                          <p:spTgt spid="3">
                                            <p:txEl>
                                              <p:pRg st="5" end="5"/>
                                            </p:txEl>
                                          </p:spTgt>
                                        </p:tgtEl>
                                      </p:cBhvr>
                                      <p:to x="100000" y="100000"/>
                                    </p:animScale>
                                    <p:animScale>
                                      <p:cBhvr>
                                        <p:cTn id="103" dur="26">
                                          <p:stCondLst>
                                            <p:cond delay="1312"/>
                                          </p:stCondLst>
                                        </p:cTn>
                                        <p:tgtEl>
                                          <p:spTgt spid="3">
                                            <p:txEl>
                                              <p:pRg st="5" end="5"/>
                                            </p:txEl>
                                          </p:spTgt>
                                        </p:tgtEl>
                                      </p:cBhvr>
                                      <p:to x="100000" y="80000"/>
                                    </p:animScale>
                                    <p:animScale>
                                      <p:cBhvr>
                                        <p:cTn id="104" dur="166" decel="50000">
                                          <p:stCondLst>
                                            <p:cond delay="1338"/>
                                          </p:stCondLst>
                                        </p:cTn>
                                        <p:tgtEl>
                                          <p:spTgt spid="3">
                                            <p:txEl>
                                              <p:pRg st="5" end="5"/>
                                            </p:txEl>
                                          </p:spTgt>
                                        </p:tgtEl>
                                      </p:cBhvr>
                                      <p:to x="100000" y="100000"/>
                                    </p:animScale>
                                    <p:animScale>
                                      <p:cBhvr>
                                        <p:cTn id="105" dur="26">
                                          <p:stCondLst>
                                            <p:cond delay="1642"/>
                                          </p:stCondLst>
                                        </p:cTn>
                                        <p:tgtEl>
                                          <p:spTgt spid="3">
                                            <p:txEl>
                                              <p:pRg st="5" end="5"/>
                                            </p:txEl>
                                          </p:spTgt>
                                        </p:tgtEl>
                                      </p:cBhvr>
                                      <p:to x="100000" y="90000"/>
                                    </p:animScale>
                                    <p:animScale>
                                      <p:cBhvr>
                                        <p:cTn id="106" dur="166" decel="50000">
                                          <p:stCondLst>
                                            <p:cond delay="1668"/>
                                          </p:stCondLst>
                                        </p:cTn>
                                        <p:tgtEl>
                                          <p:spTgt spid="3">
                                            <p:txEl>
                                              <p:pRg st="5" end="5"/>
                                            </p:txEl>
                                          </p:spTgt>
                                        </p:tgtEl>
                                      </p:cBhvr>
                                      <p:to x="100000" y="100000"/>
                                    </p:animScale>
                                    <p:animScale>
                                      <p:cBhvr>
                                        <p:cTn id="107" dur="26">
                                          <p:stCondLst>
                                            <p:cond delay="1808"/>
                                          </p:stCondLst>
                                        </p:cTn>
                                        <p:tgtEl>
                                          <p:spTgt spid="3">
                                            <p:txEl>
                                              <p:pRg st="5" end="5"/>
                                            </p:txEl>
                                          </p:spTgt>
                                        </p:tgtEl>
                                      </p:cBhvr>
                                      <p:to x="100000" y="95000"/>
                                    </p:animScale>
                                    <p:animScale>
                                      <p:cBhvr>
                                        <p:cTn id="108" dur="166" decel="50000">
                                          <p:stCondLst>
                                            <p:cond delay="1834"/>
                                          </p:stCondLst>
                                        </p:cTn>
                                        <p:tgtEl>
                                          <p:spTgt spid="3">
                                            <p:txEl>
                                              <p:pRg st="5" end="5"/>
                                            </p:txEl>
                                          </p:spTgt>
                                        </p:tgtEl>
                                      </p:cBhvr>
                                      <p:to x="100000" y="100000"/>
                                    </p:animScale>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nodeType="clickEffect">
                                  <p:stCondLst>
                                    <p:cond delay="0"/>
                                  </p:stCondLst>
                                  <p:childTnLst>
                                    <p:set>
                                      <p:cBhvr>
                                        <p:cTn id="112" dur="1" fill="hold">
                                          <p:stCondLst>
                                            <p:cond delay="0"/>
                                          </p:stCondLst>
                                        </p:cTn>
                                        <p:tgtEl>
                                          <p:spTgt spid="3">
                                            <p:txEl>
                                              <p:pRg st="6" end="6"/>
                                            </p:txEl>
                                          </p:spTgt>
                                        </p:tgtEl>
                                        <p:attrNameLst>
                                          <p:attrName>style.visibility</p:attrName>
                                        </p:attrNameLst>
                                      </p:cBhvr>
                                      <p:to>
                                        <p:strVal val="visible"/>
                                      </p:to>
                                    </p:set>
                                    <p:anim calcmode="lin" valueType="num">
                                      <p:cBhvr additive="base">
                                        <p:cTn id="11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31" presetClass="entr" presetSubtype="0" fill="hold" nodeType="clickEffect">
                                  <p:stCondLst>
                                    <p:cond delay="0"/>
                                  </p:stCondLst>
                                  <p:childTnLst>
                                    <p:set>
                                      <p:cBhvr>
                                        <p:cTn id="118" dur="1" fill="hold">
                                          <p:stCondLst>
                                            <p:cond delay="0"/>
                                          </p:stCondLst>
                                        </p:cTn>
                                        <p:tgtEl>
                                          <p:spTgt spid="3">
                                            <p:txEl>
                                              <p:pRg st="7" end="7"/>
                                            </p:txEl>
                                          </p:spTgt>
                                        </p:tgtEl>
                                        <p:attrNameLst>
                                          <p:attrName>style.visibility</p:attrName>
                                        </p:attrNameLst>
                                      </p:cBhvr>
                                      <p:to>
                                        <p:strVal val="visible"/>
                                      </p:to>
                                    </p:set>
                                    <p:anim calcmode="lin" valueType="num">
                                      <p:cBhvr>
                                        <p:cTn id="119" dur="1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120" dur="1000" fill="hold"/>
                                        <p:tgtEl>
                                          <p:spTgt spid="3">
                                            <p:txEl>
                                              <p:pRg st="7" end="7"/>
                                            </p:txEl>
                                          </p:spTgt>
                                        </p:tgtEl>
                                        <p:attrNameLst>
                                          <p:attrName>ppt_h</p:attrName>
                                        </p:attrNameLst>
                                      </p:cBhvr>
                                      <p:tavLst>
                                        <p:tav tm="0">
                                          <p:val>
                                            <p:fltVal val="0"/>
                                          </p:val>
                                        </p:tav>
                                        <p:tav tm="100000">
                                          <p:val>
                                            <p:strVal val="#ppt_h"/>
                                          </p:val>
                                        </p:tav>
                                      </p:tavLst>
                                    </p:anim>
                                    <p:anim calcmode="lin" valueType="num">
                                      <p:cBhvr>
                                        <p:cTn id="121" dur="1000" fill="hold"/>
                                        <p:tgtEl>
                                          <p:spTgt spid="3">
                                            <p:txEl>
                                              <p:pRg st="7" end="7"/>
                                            </p:txEl>
                                          </p:spTgt>
                                        </p:tgtEl>
                                        <p:attrNameLst>
                                          <p:attrName>style.rotation</p:attrName>
                                        </p:attrNameLst>
                                      </p:cBhvr>
                                      <p:tavLst>
                                        <p:tav tm="0">
                                          <p:val>
                                            <p:fltVal val="90"/>
                                          </p:val>
                                        </p:tav>
                                        <p:tav tm="100000">
                                          <p:val>
                                            <p:fltVal val="0"/>
                                          </p:val>
                                        </p:tav>
                                      </p:tavLst>
                                    </p:anim>
                                    <p:animEffect transition="in" filter="fade">
                                      <p:cBhvr>
                                        <p:cTn id="122" dur="1000"/>
                                        <p:tgtEl>
                                          <p:spTgt spid="3">
                                            <p:txEl>
                                              <p:pRg st="7" end="7"/>
                                            </p:txEl>
                                          </p:spTgt>
                                        </p:tgtEl>
                                      </p:cBhvr>
                                    </p:animEffect>
                                  </p:childTnLst>
                                </p:cTn>
                              </p:par>
                              <p:par>
                                <p:cTn id="123" presetID="31" presetClass="entr" presetSubtype="0" fill="hold" nodeType="withEffect">
                                  <p:stCondLst>
                                    <p:cond delay="0"/>
                                  </p:stCondLst>
                                  <p:childTnLst>
                                    <p:set>
                                      <p:cBhvr>
                                        <p:cTn id="124" dur="1" fill="hold">
                                          <p:stCondLst>
                                            <p:cond delay="0"/>
                                          </p:stCondLst>
                                        </p:cTn>
                                        <p:tgtEl>
                                          <p:spTgt spid="3">
                                            <p:txEl>
                                              <p:pRg st="8" end="8"/>
                                            </p:txEl>
                                          </p:spTgt>
                                        </p:tgtEl>
                                        <p:attrNameLst>
                                          <p:attrName>style.visibility</p:attrName>
                                        </p:attrNameLst>
                                      </p:cBhvr>
                                      <p:to>
                                        <p:strVal val="visible"/>
                                      </p:to>
                                    </p:set>
                                    <p:anim calcmode="lin" valueType="num">
                                      <p:cBhvr>
                                        <p:cTn id="125"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126" dur="1000" fill="hold"/>
                                        <p:tgtEl>
                                          <p:spTgt spid="3">
                                            <p:txEl>
                                              <p:pRg st="8" end="8"/>
                                            </p:txEl>
                                          </p:spTgt>
                                        </p:tgtEl>
                                        <p:attrNameLst>
                                          <p:attrName>ppt_h</p:attrName>
                                        </p:attrNameLst>
                                      </p:cBhvr>
                                      <p:tavLst>
                                        <p:tav tm="0">
                                          <p:val>
                                            <p:fltVal val="0"/>
                                          </p:val>
                                        </p:tav>
                                        <p:tav tm="100000">
                                          <p:val>
                                            <p:strVal val="#ppt_h"/>
                                          </p:val>
                                        </p:tav>
                                      </p:tavLst>
                                    </p:anim>
                                    <p:anim calcmode="lin" valueType="num">
                                      <p:cBhvr>
                                        <p:cTn id="127" dur="1000" fill="hold"/>
                                        <p:tgtEl>
                                          <p:spTgt spid="3">
                                            <p:txEl>
                                              <p:pRg st="8" end="8"/>
                                            </p:txEl>
                                          </p:spTgt>
                                        </p:tgtEl>
                                        <p:attrNameLst>
                                          <p:attrName>style.rotation</p:attrName>
                                        </p:attrNameLst>
                                      </p:cBhvr>
                                      <p:tavLst>
                                        <p:tav tm="0">
                                          <p:val>
                                            <p:fltVal val="90"/>
                                          </p:val>
                                        </p:tav>
                                        <p:tav tm="100000">
                                          <p:val>
                                            <p:fltVal val="0"/>
                                          </p:val>
                                        </p:tav>
                                      </p:tavLst>
                                    </p:anim>
                                    <p:animEffect transition="in" filter="fade">
                                      <p:cBhvr>
                                        <p:cTn id="128" dur="1000"/>
                                        <p:tgtEl>
                                          <p:spTgt spid="3">
                                            <p:txEl>
                                              <p:pRg st="8" end="8"/>
                                            </p:txEl>
                                          </p:spTgt>
                                        </p:tgtEl>
                                      </p:cBhvr>
                                    </p:animEffect>
                                  </p:childTnLst>
                                </p:cTn>
                              </p:par>
                              <p:par>
                                <p:cTn id="129" presetID="31" presetClass="entr" presetSubtype="0" fill="hold" nodeType="withEffect">
                                  <p:stCondLst>
                                    <p:cond delay="0"/>
                                  </p:stCondLst>
                                  <p:childTnLst>
                                    <p:set>
                                      <p:cBhvr>
                                        <p:cTn id="130" dur="1" fill="hold">
                                          <p:stCondLst>
                                            <p:cond delay="0"/>
                                          </p:stCondLst>
                                        </p:cTn>
                                        <p:tgtEl>
                                          <p:spTgt spid="3">
                                            <p:txEl>
                                              <p:pRg st="9" end="9"/>
                                            </p:txEl>
                                          </p:spTgt>
                                        </p:tgtEl>
                                        <p:attrNameLst>
                                          <p:attrName>style.visibility</p:attrName>
                                        </p:attrNameLst>
                                      </p:cBhvr>
                                      <p:to>
                                        <p:strVal val="visible"/>
                                      </p:to>
                                    </p:set>
                                    <p:anim calcmode="lin" valueType="num">
                                      <p:cBhvr>
                                        <p:cTn id="131" dur="1000" fill="hold"/>
                                        <p:tgtEl>
                                          <p:spTgt spid="3">
                                            <p:txEl>
                                              <p:pRg st="9" end="9"/>
                                            </p:txEl>
                                          </p:spTgt>
                                        </p:tgtEl>
                                        <p:attrNameLst>
                                          <p:attrName>ppt_w</p:attrName>
                                        </p:attrNameLst>
                                      </p:cBhvr>
                                      <p:tavLst>
                                        <p:tav tm="0">
                                          <p:val>
                                            <p:fltVal val="0"/>
                                          </p:val>
                                        </p:tav>
                                        <p:tav tm="100000">
                                          <p:val>
                                            <p:strVal val="#ppt_w"/>
                                          </p:val>
                                        </p:tav>
                                      </p:tavLst>
                                    </p:anim>
                                    <p:anim calcmode="lin" valueType="num">
                                      <p:cBhvr>
                                        <p:cTn id="132" dur="1000" fill="hold"/>
                                        <p:tgtEl>
                                          <p:spTgt spid="3">
                                            <p:txEl>
                                              <p:pRg st="9" end="9"/>
                                            </p:txEl>
                                          </p:spTgt>
                                        </p:tgtEl>
                                        <p:attrNameLst>
                                          <p:attrName>ppt_h</p:attrName>
                                        </p:attrNameLst>
                                      </p:cBhvr>
                                      <p:tavLst>
                                        <p:tav tm="0">
                                          <p:val>
                                            <p:fltVal val="0"/>
                                          </p:val>
                                        </p:tav>
                                        <p:tav tm="100000">
                                          <p:val>
                                            <p:strVal val="#ppt_h"/>
                                          </p:val>
                                        </p:tav>
                                      </p:tavLst>
                                    </p:anim>
                                    <p:anim calcmode="lin" valueType="num">
                                      <p:cBhvr>
                                        <p:cTn id="133" dur="1000" fill="hold"/>
                                        <p:tgtEl>
                                          <p:spTgt spid="3">
                                            <p:txEl>
                                              <p:pRg st="9" end="9"/>
                                            </p:txEl>
                                          </p:spTgt>
                                        </p:tgtEl>
                                        <p:attrNameLst>
                                          <p:attrName>style.rotation</p:attrName>
                                        </p:attrNameLst>
                                      </p:cBhvr>
                                      <p:tavLst>
                                        <p:tav tm="0">
                                          <p:val>
                                            <p:fltVal val="90"/>
                                          </p:val>
                                        </p:tav>
                                        <p:tav tm="100000">
                                          <p:val>
                                            <p:fltVal val="0"/>
                                          </p:val>
                                        </p:tav>
                                      </p:tavLst>
                                    </p:anim>
                                    <p:animEffect transition="in" filter="fade">
                                      <p:cBhvr>
                                        <p:cTn id="134" dur="1000"/>
                                        <p:tgtEl>
                                          <p:spTgt spid="3">
                                            <p:txEl>
                                              <p:pRg st="9" end="9"/>
                                            </p:txEl>
                                          </p:spTgt>
                                        </p:tgtEl>
                                      </p:cBhvr>
                                    </p:animEffect>
                                  </p:childTnLst>
                                </p:cTn>
                              </p:par>
                              <p:par>
                                <p:cTn id="135" presetID="31" presetClass="entr" presetSubtype="0" fill="hold" nodeType="withEffect">
                                  <p:stCondLst>
                                    <p:cond delay="0"/>
                                  </p:stCondLst>
                                  <p:childTnLst>
                                    <p:set>
                                      <p:cBhvr>
                                        <p:cTn id="136" dur="1" fill="hold">
                                          <p:stCondLst>
                                            <p:cond delay="0"/>
                                          </p:stCondLst>
                                        </p:cTn>
                                        <p:tgtEl>
                                          <p:spTgt spid="3">
                                            <p:txEl>
                                              <p:pRg st="10" end="10"/>
                                            </p:txEl>
                                          </p:spTgt>
                                        </p:tgtEl>
                                        <p:attrNameLst>
                                          <p:attrName>style.visibility</p:attrName>
                                        </p:attrNameLst>
                                      </p:cBhvr>
                                      <p:to>
                                        <p:strVal val="visible"/>
                                      </p:to>
                                    </p:set>
                                    <p:anim calcmode="lin" valueType="num">
                                      <p:cBhvr>
                                        <p:cTn id="137" dur="10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138" dur="1000" fill="hold"/>
                                        <p:tgtEl>
                                          <p:spTgt spid="3">
                                            <p:txEl>
                                              <p:pRg st="10" end="10"/>
                                            </p:txEl>
                                          </p:spTgt>
                                        </p:tgtEl>
                                        <p:attrNameLst>
                                          <p:attrName>ppt_h</p:attrName>
                                        </p:attrNameLst>
                                      </p:cBhvr>
                                      <p:tavLst>
                                        <p:tav tm="0">
                                          <p:val>
                                            <p:fltVal val="0"/>
                                          </p:val>
                                        </p:tav>
                                        <p:tav tm="100000">
                                          <p:val>
                                            <p:strVal val="#ppt_h"/>
                                          </p:val>
                                        </p:tav>
                                      </p:tavLst>
                                    </p:anim>
                                    <p:anim calcmode="lin" valueType="num">
                                      <p:cBhvr>
                                        <p:cTn id="139" dur="1000" fill="hold"/>
                                        <p:tgtEl>
                                          <p:spTgt spid="3">
                                            <p:txEl>
                                              <p:pRg st="10" end="10"/>
                                            </p:txEl>
                                          </p:spTgt>
                                        </p:tgtEl>
                                        <p:attrNameLst>
                                          <p:attrName>style.rotation</p:attrName>
                                        </p:attrNameLst>
                                      </p:cBhvr>
                                      <p:tavLst>
                                        <p:tav tm="0">
                                          <p:val>
                                            <p:fltVal val="90"/>
                                          </p:val>
                                        </p:tav>
                                        <p:tav tm="100000">
                                          <p:val>
                                            <p:fltVal val="0"/>
                                          </p:val>
                                        </p:tav>
                                      </p:tavLst>
                                    </p:anim>
                                    <p:animEffect transition="in" filter="fade">
                                      <p:cBhvr>
                                        <p:cTn id="140" dur="1000"/>
                                        <p:tgtEl>
                                          <p:spTgt spid="3">
                                            <p:txEl>
                                              <p:pRg st="10" end="10"/>
                                            </p:txEl>
                                          </p:spTgt>
                                        </p:tgtEl>
                                      </p:cBhvr>
                                    </p:animEffect>
                                  </p:childTnLst>
                                </p:cTn>
                              </p:par>
                              <p:par>
                                <p:cTn id="141" presetID="31" presetClass="entr" presetSubtype="0" fill="hold" nodeType="withEffect">
                                  <p:stCondLst>
                                    <p:cond delay="0"/>
                                  </p:stCondLst>
                                  <p:childTnLst>
                                    <p:set>
                                      <p:cBhvr>
                                        <p:cTn id="142" dur="1" fill="hold">
                                          <p:stCondLst>
                                            <p:cond delay="0"/>
                                          </p:stCondLst>
                                        </p:cTn>
                                        <p:tgtEl>
                                          <p:spTgt spid="3">
                                            <p:txEl>
                                              <p:pRg st="11" end="11"/>
                                            </p:txEl>
                                          </p:spTgt>
                                        </p:tgtEl>
                                        <p:attrNameLst>
                                          <p:attrName>style.visibility</p:attrName>
                                        </p:attrNameLst>
                                      </p:cBhvr>
                                      <p:to>
                                        <p:strVal val="visible"/>
                                      </p:to>
                                    </p:set>
                                    <p:anim calcmode="lin" valueType="num">
                                      <p:cBhvr>
                                        <p:cTn id="143" dur="10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144" dur="1000" fill="hold"/>
                                        <p:tgtEl>
                                          <p:spTgt spid="3">
                                            <p:txEl>
                                              <p:pRg st="11" end="11"/>
                                            </p:txEl>
                                          </p:spTgt>
                                        </p:tgtEl>
                                        <p:attrNameLst>
                                          <p:attrName>ppt_h</p:attrName>
                                        </p:attrNameLst>
                                      </p:cBhvr>
                                      <p:tavLst>
                                        <p:tav tm="0">
                                          <p:val>
                                            <p:fltVal val="0"/>
                                          </p:val>
                                        </p:tav>
                                        <p:tav tm="100000">
                                          <p:val>
                                            <p:strVal val="#ppt_h"/>
                                          </p:val>
                                        </p:tav>
                                      </p:tavLst>
                                    </p:anim>
                                    <p:anim calcmode="lin" valueType="num">
                                      <p:cBhvr>
                                        <p:cTn id="145" dur="1000" fill="hold"/>
                                        <p:tgtEl>
                                          <p:spTgt spid="3">
                                            <p:txEl>
                                              <p:pRg st="11" end="11"/>
                                            </p:txEl>
                                          </p:spTgt>
                                        </p:tgtEl>
                                        <p:attrNameLst>
                                          <p:attrName>style.rotation</p:attrName>
                                        </p:attrNameLst>
                                      </p:cBhvr>
                                      <p:tavLst>
                                        <p:tav tm="0">
                                          <p:val>
                                            <p:fltVal val="90"/>
                                          </p:val>
                                        </p:tav>
                                        <p:tav tm="100000">
                                          <p:val>
                                            <p:fltVal val="0"/>
                                          </p:val>
                                        </p:tav>
                                      </p:tavLst>
                                    </p:anim>
                                    <p:animEffect transition="in" filter="fade">
                                      <p:cBhvr>
                                        <p:cTn id="146" dur="1000"/>
                                        <p:tgtEl>
                                          <p:spTgt spid="3">
                                            <p:txEl>
                                              <p:pRg st="11" end="11"/>
                                            </p:txEl>
                                          </p:spTgt>
                                        </p:tgtEl>
                                      </p:cBhvr>
                                    </p:animEffect>
                                  </p:childTnLst>
                                </p:cTn>
                              </p:par>
                              <p:par>
                                <p:cTn id="147" presetID="31" presetClass="entr" presetSubtype="0" fill="hold" nodeType="withEffect">
                                  <p:stCondLst>
                                    <p:cond delay="0"/>
                                  </p:stCondLst>
                                  <p:childTnLst>
                                    <p:set>
                                      <p:cBhvr>
                                        <p:cTn id="148" dur="1" fill="hold">
                                          <p:stCondLst>
                                            <p:cond delay="0"/>
                                          </p:stCondLst>
                                        </p:cTn>
                                        <p:tgtEl>
                                          <p:spTgt spid="3">
                                            <p:txEl>
                                              <p:pRg st="12" end="12"/>
                                            </p:txEl>
                                          </p:spTgt>
                                        </p:tgtEl>
                                        <p:attrNameLst>
                                          <p:attrName>style.visibility</p:attrName>
                                        </p:attrNameLst>
                                      </p:cBhvr>
                                      <p:to>
                                        <p:strVal val="visible"/>
                                      </p:to>
                                    </p:set>
                                    <p:anim calcmode="lin" valueType="num">
                                      <p:cBhvr>
                                        <p:cTn id="149" dur="1000" fill="hold"/>
                                        <p:tgtEl>
                                          <p:spTgt spid="3">
                                            <p:txEl>
                                              <p:pRg st="12" end="12"/>
                                            </p:txEl>
                                          </p:spTgt>
                                        </p:tgtEl>
                                        <p:attrNameLst>
                                          <p:attrName>ppt_w</p:attrName>
                                        </p:attrNameLst>
                                      </p:cBhvr>
                                      <p:tavLst>
                                        <p:tav tm="0">
                                          <p:val>
                                            <p:fltVal val="0"/>
                                          </p:val>
                                        </p:tav>
                                        <p:tav tm="100000">
                                          <p:val>
                                            <p:strVal val="#ppt_w"/>
                                          </p:val>
                                        </p:tav>
                                      </p:tavLst>
                                    </p:anim>
                                    <p:anim calcmode="lin" valueType="num">
                                      <p:cBhvr>
                                        <p:cTn id="150" dur="1000" fill="hold"/>
                                        <p:tgtEl>
                                          <p:spTgt spid="3">
                                            <p:txEl>
                                              <p:pRg st="12" end="12"/>
                                            </p:txEl>
                                          </p:spTgt>
                                        </p:tgtEl>
                                        <p:attrNameLst>
                                          <p:attrName>ppt_h</p:attrName>
                                        </p:attrNameLst>
                                      </p:cBhvr>
                                      <p:tavLst>
                                        <p:tav tm="0">
                                          <p:val>
                                            <p:fltVal val="0"/>
                                          </p:val>
                                        </p:tav>
                                        <p:tav tm="100000">
                                          <p:val>
                                            <p:strVal val="#ppt_h"/>
                                          </p:val>
                                        </p:tav>
                                      </p:tavLst>
                                    </p:anim>
                                    <p:anim calcmode="lin" valueType="num">
                                      <p:cBhvr>
                                        <p:cTn id="151" dur="1000" fill="hold"/>
                                        <p:tgtEl>
                                          <p:spTgt spid="3">
                                            <p:txEl>
                                              <p:pRg st="12" end="12"/>
                                            </p:txEl>
                                          </p:spTgt>
                                        </p:tgtEl>
                                        <p:attrNameLst>
                                          <p:attrName>style.rotation</p:attrName>
                                        </p:attrNameLst>
                                      </p:cBhvr>
                                      <p:tavLst>
                                        <p:tav tm="0">
                                          <p:val>
                                            <p:fltVal val="90"/>
                                          </p:val>
                                        </p:tav>
                                        <p:tav tm="100000">
                                          <p:val>
                                            <p:fltVal val="0"/>
                                          </p:val>
                                        </p:tav>
                                      </p:tavLst>
                                    </p:anim>
                                    <p:animEffect transition="in" filter="fade">
                                      <p:cBhvr>
                                        <p:cTn id="152" dur="1000"/>
                                        <p:tgtEl>
                                          <p:spTgt spid="3">
                                            <p:txEl>
                                              <p:pRg st="12" end="12"/>
                                            </p:txEl>
                                          </p:spTgt>
                                        </p:tgtEl>
                                      </p:cBhvr>
                                    </p:animEffect>
                                  </p:childTnLst>
                                </p:cTn>
                              </p:par>
                            </p:childTnLst>
                          </p:cTn>
                        </p:par>
                      </p:childTnLst>
                    </p:cTn>
                  </p:par>
                  <p:par>
                    <p:cTn id="153" fill="hold">
                      <p:stCondLst>
                        <p:cond delay="indefinite"/>
                      </p:stCondLst>
                      <p:childTnLst>
                        <p:par>
                          <p:cTn id="154" fill="hold">
                            <p:stCondLst>
                              <p:cond delay="0"/>
                            </p:stCondLst>
                            <p:childTnLst>
                              <p:par>
                                <p:cTn id="155" presetID="2" presetClass="entr" presetSubtype="4" fill="hold" nodeType="clickEffect">
                                  <p:stCondLst>
                                    <p:cond delay="0"/>
                                  </p:stCondLst>
                                  <p:childTnLst>
                                    <p:set>
                                      <p:cBhvr>
                                        <p:cTn id="156" dur="1" fill="hold">
                                          <p:stCondLst>
                                            <p:cond delay="0"/>
                                          </p:stCondLst>
                                        </p:cTn>
                                        <p:tgtEl>
                                          <p:spTgt spid="3">
                                            <p:txEl>
                                              <p:pRg st="13" end="13"/>
                                            </p:txEl>
                                          </p:spTgt>
                                        </p:tgtEl>
                                        <p:attrNameLst>
                                          <p:attrName>style.visibility</p:attrName>
                                        </p:attrNameLst>
                                      </p:cBhvr>
                                      <p:to>
                                        <p:strVal val="visible"/>
                                      </p:to>
                                    </p:set>
                                    <p:anim calcmode="lin" valueType="num">
                                      <p:cBhvr additive="base">
                                        <p:cTn id="157"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158"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491" y="1505527"/>
            <a:ext cx="11868727" cy="5227781"/>
          </a:xfrm>
        </p:spPr>
        <p:txBody>
          <a:bodyPr>
            <a:normAutofit/>
          </a:bodyPr>
          <a:lstStyle/>
          <a:p>
            <a:pPr marL="0" lvl="0" indent="0">
              <a:buNone/>
            </a:pPr>
            <a:r>
              <a:rPr lang="en-US" dirty="0"/>
              <a:t>3) </a:t>
            </a:r>
          </a:p>
          <a:p>
            <a:pPr marL="914400" lvl="1" indent="-457200">
              <a:buFont typeface="+mj-lt"/>
              <a:buAutoNum type="alphaLcParenR"/>
            </a:pPr>
            <a:r>
              <a:rPr lang="en-US" dirty="0"/>
              <a:t>13</a:t>
            </a:r>
          </a:p>
          <a:p>
            <a:pPr marL="914400" lvl="1" indent="-457200">
              <a:buFont typeface="+mj-lt"/>
              <a:buAutoNum type="alphaLcParenR"/>
            </a:pPr>
            <a:r>
              <a:rPr lang="en-US" dirty="0"/>
              <a:t>17</a:t>
            </a:r>
          </a:p>
          <a:p>
            <a:pPr marL="914400" lvl="1" indent="-457200">
              <a:buFont typeface="+mj-lt"/>
              <a:buAutoNum type="alphaLcParenR"/>
            </a:pPr>
            <a:r>
              <a:rPr lang="en-US" dirty="0"/>
              <a:t>23</a:t>
            </a:r>
          </a:p>
          <a:p>
            <a:pPr marL="914400" lvl="1" indent="-457200">
              <a:buFont typeface="+mj-lt"/>
              <a:buAutoNum type="alphaLcParenR"/>
            </a:pPr>
            <a:r>
              <a:rPr lang="en-US" dirty="0"/>
              <a:t>37</a:t>
            </a:r>
          </a:p>
          <a:p>
            <a:pPr marL="914400" lvl="1" indent="-457200">
              <a:buFont typeface="+mj-lt"/>
              <a:buAutoNum type="alphaLcParenR"/>
            </a:pPr>
            <a:r>
              <a:rPr lang="en-US" dirty="0"/>
              <a:t>73</a:t>
            </a:r>
          </a:p>
          <a:p>
            <a:pPr marL="0" indent="0">
              <a:buNone/>
            </a:pPr>
            <a:r>
              <a:rPr lang="en-US" dirty="0"/>
              <a:t>Sol) Prime </a:t>
            </a:r>
            <a:r>
              <a:rPr lang="en-US" dirty="0" err="1"/>
              <a:t>nos</a:t>
            </a:r>
            <a:r>
              <a:rPr lang="en-US" dirty="0"/>
              <a:t>: Reversing order also get prime </a:t>
            </a:r>
            <a:r>
              <a:rPr lang="en-US" dirty="0" err="1"/>
              <a:t>nos</a:t>
            </a:r>
            <a:r>
              <a:rPr lang="en-US" dirty="0"/>
              <a:t> or sum of digits</a:t>
            </a:r>
          </a:p>
          <a:p>
            <a:pPr marL="0" indent="0">
              <a:buNone/>
            </a:pPr>
            <a:r>
              <a:rPr lang="en-US" dirty="0"/>
              <a:t>4) </a:t>
            </a:r>
          </a:p>
          <a:p>
            <a:pPr marL="914400" lvl="1" indent="-457200">
              <a:buFont typeface="+mj-lt"/>
              <a:buAutoNum type="alphaLcParenR"/>
            </a:pPr>
            <a:r>
              <a:rPr lang="en-US" dirty="0"/>
              <a:t>25631</a:t>
            </a:r>
          </a:p>
          <a:p>
            <a:pPr marL="914400" lvl="1" indent="-457200">
              <a:buFont typeface="+mj-lt"/>
              <a:buAutoNum type="alphaLcParenR"/>
            </a:pPr>
            <a:r>
              <a:rPr lang="en-US" dirty="0"/>
              <a:t>33442</a:t>
            </a:r>
          </a:p>
          <a:p>
            <a:pPr marL="914400" lvl="1" indent="-457200">
              <a:buFont typeface="+mj-lt"/>
              <a:buAutoNum type="alphaLcParenR"/>
            </a:pPr>
            <a:r>
              <a:rPr lang="en-US" dirty="0"/>
              <a:t>34424</a:t>
            </a:r>
          </a:p>
          <a:p>
            <a:pPr marL="914400" lvl="1" indent="-457200">
              <a:buFont typeface="+mj-lt"/>
              <a:buAutoNum type="alphaLcParenR"/>
            </a:pPr>
            <a:r>
              <a:rPr lang="en-US" dirty="0"/>
              <a:t>52163</a:t>
            </a:r>
          </a:p>
          <a:p>
            <a:pPr marL="0" indent="0">
              <a:buNone/>
            </a:pPr>
            <a:r>
              <a:rPr lang="en-US" dirty="0"/>
              <a:t>Sol) sum of digits = 17</a:t>
            </a:r>
          </a:p>
          <a:p>
            <a:endParaRPr lang="en-US" dirty="0"/>
          </a:p>
        </p:txBody>
      </p:sp>
    </p:spTree>
    <p:extLst>
      <p:ext uri="{BB962C8B-B14F-4D97-AF65-F5344CB8AC3E}">
        <p14:creationId xmlns:p14="http://schemas.microsoft.com/office/powerpoint/2010/main" xmlns="" val="82485231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down)">
                                      <p:cBhvr>
                                        <p:cTn id="23" dur="580">
                                          <p:stCondLst>
                                            <p:cond delay="0"/>
                                          </p:stCondLst>
                                        </p:cTn>
                                        <p:tgtEl>
                                          <p:spTgt spid="3">
                                            <p:txEl>
                                              <p:pRg st="1" end="1"/>
                                            </p:txEl>
                                          </p:spTgt>
                                        </p:tgtEl>
                                      </p:cBhvr>
                                    </p:animEffect>
                                    <p:anim calcmode="lin" valueType="num">
                                      <p:cBhvr>
                                        <p:cTn id="24"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xEl>
                                              <p:pRg st="1" end="1"/>
                                            </p:txEl>
                                          </p:spTgt>
                                        </p:tgtEl>
                                      </p:cBhvr>
                                      <p:to x="100000" y="60000"/>
                                    </p:animScale>
                                    <p:animScale>
                                      <p:cBhvr>
                                        <p:cTn id="30" dur="166" decel="50000">
                                          <p:stCondLst>
                                            <p:cond delay="676"/>
                                          </p:stCondLst>
                                        </p:cTn>
                                        <p:tgtEl>
                                          <p:spTgt spid="3">
                                            <p:txEl>
                                              <p:pRg st="1" end="1"/>
                                            </p:txEl>
                                          </p:spTgt>
                                        </p:tgtEl>
                                      </p:cBhvr>
                                      <p:to x="100000" y="100000"/>
                                    </p:animScale>
                                    <p:animScale>
                                      <p:cBhvr>
                                        <p:cTn id="31" dur="26">
                                          <p:stCondLst>
                                            <p:cond delay="1312"/>
                                          </p:stCondLst>
                                        </p:cTn>
                                        <p:tgtEl>
                                          <p:spTgt spid="3">
                                            <p:txEl>
                                              <p:pRg st="1" end="1"/>
                                            </p:txEl>
                                          </p:spTgt>
                                        </p:tgtEl>
                                      </p:cBhvr>
                                      <p:to x="100000" y="80000"/>
                                    </p:animScale>
                                    <p:animScale>
                                      <p:cBhvr>
                                        <p:cTn id="32" dur="166" decel="50000">
                                          <p:stCondLst>
                                            <p:cond delay="1338"/>
                                          </p:stCondLst>
                                        </p:cTn>
                                        <p:tgtEl>
                                          <p:spTgt spid="3">
                                            <p:txEl>
                                              <p:pRg st="1" end="1"/>
                                            </p:txEl>
                                          </p:spTgt>
                                        </p:tgtEl>
                                      </p:cBhvr>
                                      <p:to x="100000" y="100000"/>
                                    </p:animScale>
                                    <p:animScale>
                                      <p:cBhvr>
                                        <p:cTn id="33" dur="26">
                                          <p:stCondLst>
                                            <p:cond delay="1642"/>
                                          </p:stCondLst>
                                        </p:cTn>
                                        <p:tgtEl>
                                          <p:spTgt spid="3">
                                            <p:txEl>
                                              <p:pRg st="1" end="1"/>
                                            </p:txEl>
                                          </p:spTgt>
                                        </p:tgtEl>
                                      </p:cBhvr>
                                      <p:to x="100000" y="90000"/>
                                    </p:animScale>
                                    <p:animScale>
                                      <p:cBhvr>
                                        <p:cTn id="34" dur="166" decel="50000">
                                          <p:stCondLst>
                                            <p:cond delay="1668"/>
                                          </p:stCondLst>
                                        </p:cTn>
                                        <p:tgtEl>
                                          <p:spTgt spid="3">
                                            <p:txEl>
                                              <p:pRg st="1" end="1"/>
                                            </p:txEl>
                                          </p:spTgt>
                                        </p:tgtEl>
                                      </p:cBhvr>
                                      <p:to x="100000" y="100000"/>
                                    </p:animScale>
                                    <p:animScale>
                                      <p:cBhvr>
                                        <p:cTn id="35" dur="26">
                                          <p:stCondLst>
                                            <p:cond delay="1808"/>
                                          </p:stCondLst>
                                        </p:cTn>
                                        <p:tgtEl>
                                          <p:spTgt spid="3">
                                            <p:txEl>
                                              <p:pRg st="1" end="1"/>
                                            </p:txEl>
                                          </p:spTgt>
                                        </p:tgtEl>
                                      </p:cBhvr>
                                      <p:to x="100000" y="95000"/>
                                    </p:animScale>
                                    <p:animScale>
                                      <p:cBhvr>
                                        <p:cTn id="36" dur="166" decel="50000">
                                          <p:stCondLst>
                                            <p:cond delay="1834"/>
                                          </p:stCondLst>
                                        </p:cTn>
                                        <p:tgtEl>
                                          <p:spTgt spid="3">
                                            <p:txEl>
                                              <p:pRg st="1" end="1"/>
                                            </p:txEl>
                                          </p:spTgt>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Effect transition="in" filter="wipe(down)">
                                      <p:cBhvr>
                                        <p:cTn id="39" dur="580">
                                          <p:stCondLst>
                                            <p:cond delay="0"/>
                                          </p:stCondLst>
                                        </p:cTn>
                                        <p:tgtEl>
                                          <p:spTgt spid="3">
                                            <p:txEl>
                                              <p:pRg st="2" end="2"/>
                                            </p:txEl>
                                          </p:spTgt>
                                        </p:tgtEl>
                                      </p:cBhvr>
                                    </p:animEffect>
                                    <p:anim calcmode="lin" valueType="num">
                                      <p:cBhvr>
                                        <p:cTn id="40"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3">
                                            <p:txEl>
                                              <p:pRg st="2" end="2"/>
                                            </p:txEl>
                                          </p:spTgt>
                                        </p:tgtEl>
                                      </p:cBhvr>
                                      <p:to x="100000" y="60000"/>
                                    </p:animScale>
                                    <p:animScale>
                                      <p:cBhvr>
                                        <p:cTn id="46" dur="166" decel="50000">
                                          <p:stCondLst>
                                            <p:cond delay="676"/>
                                          </p:stCondLst>
                                        </p:cTn>
                                        <p:tgtEl>
                                          <p:spTgt spid="3">
                                            <p:txEl>
                                              <p:pRg st="2" end="2"/>
                                            </p:txEl>
                                          </p:spTgt>
                                        </p:tgtEl>
                                      </p:cBhvr>
                                      <p:to x="100000" y="100000"/>
                                    </p:animScale>
                                    <p:animScale>
                                      <p:cBhvr>
                                        <p:cTn id="47" dur="26">
                                          <p:stCondLst>
                                            <p:cond delay="1312"/>
                                          </p:stCondLst>
                                        </p:cTn>
                                        <p:tgtEl>
                                          <p:spTgt spid="3">
                                            <p:txEl>
                                              <p:pRg st="2" end="2"/>
                                            </p:txEl>
                                          </p:spTgt>
                                        </p:tgtEl>
                                      </p:cBhvr>
                                      <p:to x="100000" y="80000"/>
                                    </p:animScale>
                                    <p:animScale>
                                      <p:cBhvr>
                                        <p:cTn id="48" dur="166" decel="50000">
                                          <p:stCondLst>
                                            <p:cond delay="1338"/>
                                          </p:stCondLst>
                                        </p:cTn>
                                        <p:tgtEl>
                                          <p:spTgt spid="3">
                                            <p:txEl>
                                              <p:pRg st="2" end="2"/>
                                            </p:txEl>
                                          </p:spTgt>
                                        </p:tgtEl>
                                      </p:cBhvr>
                                      <p:to x="100000" y="100000"/>
                                    </p:animScale>
                                    <p:animScale>
                                      <p:cBhvr>
                                        <p:cTn id="49" dur="26">
                                          <p:stCondLst>
                                            <p:cond delay="1642"/>
                                          </p:stCondLst>
                                        </p:cTn>
                                        <p:tgtEl>
                                          <p:spTgt spid="3">
                                            <p:txEl>
                                              <p:pRg st="2" end="2"/>
                                            </p:txEl>
                                          </p:spTgt>
                                        </p:tgtEl>
                                      </p:cBhvr>
                                      <p:to x="100000" y="90000"/>
                                    </p:animScale>
                                    <p:animScale>
                                      <p:cBhvr>
                                        <p:cTn id="50" dur="166" decel="50000">
                                          <p:stCondLst>
                                            <p:cond delay="1668"/>
                                          </p:stCondLst>
                                        </p:cTn>
                                        <p:tgtEl>
                                          <p:spTgt spid="3">
                                            <p:txEl>
                                              <p:pRg st="2" end="2"/>
                                            </p:txEl>
                                          </p:spTgt>
                                        </p:tgtEl>
                                      </p:cBhvr>
                                      <p:to x="100000" y="100000"/>
                                    </p:animScale>
                                    <p:animScale>
                                      <p:cBhvr>
                                        <p:cTn id="51" dur="26">
                                          <p:stCondLst>
                                            <p:cond delay="1808"/>
                                          </p:stCondLst>
                                        </p:cTn>
                                        <p:tgtEl>
                                          <p:spTgt spid="3">
                                            <p:txEl>
                                              <p:pRg st="2" end="2"/>
                                            </p:txEl>
                                          </p:spTgt>
                                        </p:tgtEl>
                                      </p:cBhvr>
                                      <p:to x="100000" y="95000"/>
                                    </p:animScale>
                                    <p:animScale>
                                      <p:cBhvr>
                                        <p:cTn id="52" dur="166" decel="50000">
                                          <p:stCondLst>
                                            <p:cond delay="1834"/>
                                          </p:stCondLst>
                                        </p:cTn>
                                        <p:tgtEl>
                                          <p:spTgt spid="3">
                                            <p:txEl>
                                              <p:pRg st="2" end="2"/>
                                            </p:txEl>
                                          </p:spTgt>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3">
                                            <p:txEl>
                                              <p:pRg st="3" end="3"/>
                                            </p:txEl>
                                          </p:spTgt>
                                        </p:tgtEl>
                                        <p:attrNameLst>
                                          <p:attrName>style.visibility</p:attrName>
                                        </p:attrNameLst>
                                      </p:cBhvr>
                                      <p:to>
                                        <p:strVal val="visible"/>
                                      </p:to>
                                    </p:set>
                                    <p:animEffect transition="in" filter="wipe(down)">
                                      <p:cBhvr>
                                        <p:cTn id="55" dur="580">
                                          <p:stCondLst>
                                            <p:cond delay="0"/>
                                          </p:stCondLst>
                                        </p:cTn>
                                        <p:tgtEl>
                                          <p:spTgt spid="3">
                                            <p:txEl>
                                              <p:pRg st="3" end="3"/>
                                            </p:txEl>
                                          </p:spTgt>
                                        </p:tgtEl>
                                      </p:cBhvr>
                                    </p:animEffect>
                                    <p:anim calcmode="lin" valueType="num">
                                      <p:cBhvr>
                                        <p:cTn id="56"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61" dur="26">
                                          <p:stCondLst>
                                            <p:cond delay="650"/>
                                          </p:stCondLst>
                                        </p:cTn>
                                        <p:tgtEl>
                                          <p:spTgt spid="3">
                                            <p:txEl>
                                              <p:pRg st="3" end="3"/>
                                            </p:txEl>
                                          </p:spTgt>
                                        </p:tgtEl>
                                      </p:cBhvr>
                                      <p:to x="100000" y="60000"/>
                                    </p:animScale>
                                    <p:animScale>
                                      <p:cBhvr>
                                        <p:cTn id="62" dur="166" decel="50000">
                                          <p:stCondLst>
                                            <p:cond delay="676"/>
                                          </p:stCondLst>
                                        </p:cTn>
                                        <p:tgtEl>
                                          <p:spTgt spid="3">
                                            <p:txEl>
                                              <p:pRg st="3" end="3"/>
                                            </p:txEl>
                                          </p:spTgt>
                                        </p:tgtEl>
                                      </p:cBhvr>
                                      <p:to x="100000" y="100000"/>
                                    </p:animScale>
                                    <p:animScale>
                                      <p:cBhvr>
                                        <p:cTn id="63" dur="26">
                                          <p:stCondLst>
                                            <p:cond delay="1312"/>
                                          </p:stCondLst>
                                        </p:cTn>
                                        <p:tgtEl>
                                          <p:spTgt spid="3">
                                            <p:txEl>
                                              <p:pRg st="3" end="3"/>
                                            </p:txEl>
                                          </p:spTgt>
                                        </p:tgtEl>
                                      </p:cBhvr>
                                      <p:to x="100000" y="80000"/>
                                    </p:animScale>
                                    <p:animScale>
                                      <p:cBhvr>
                                        <p:cTn id="64" dur="166" decel="50000">
                                          <p:stCondLst>
                                            <p:cond delay="1338"/>
                                          </p:stCondLst>
                                        </p:cTn>
                                        <p:tgtEl>
                                          <p:spTgt spid="3">
                                            <p:txEl>
                                              <p:pRg st="3" end="3"/>
                                            </p:txEl>
                                          </p:spTgt>
                                        </p:tgtEl>
                                      </p:cBhvr>
                                      <p:to x="100000" y="100000"/>
                                    </p:animScale>
                                    <p:animScale>
                                      <p:cBhvr>
                                        <p:cTn id="65" dur="26">
                                          <p:stCondLst>
                                            <p:cond delay="1642"/>
                                          </p:stCondLst>
                                        </p:cTn>
                                        <p:tgtEl>
                                          <p:spTgt spid="3">
                                            <p:txEl>
                                              <p:pRg st="3" end="3"/>
                                            </p:txEl>
                                          </p:spTgt>
                                        </p:tgtEl>
                                      </p:cBhvr>
                                      <p:to x="100000" y="90000"/>
                                    </p:animScale>
                                    <p:animScale>
                                      <p:cBhvr>
                                        <p:cTn id="66" dur="166" decel="50000">
                                          <p:stCondLst>
                                            <p:cond delay="1668"/>
                                          </p:stCondLst>
                                        </p:cTn>
                                        <p:tgtEl>
                                          <p:spTgt spid="3">
                                            <p:txEl>
                                              <p:pRg st="3" end="3"/>
                                            </p:txEl>
                                          </p:spTgt>
                                        </p:tgtEl>
                                      </p:cBhvr>
                                      <p:to x="100000" y="100000"/>
                                    </p:animScale>
                                    <p:animScale>
                                      <p:cBhvr>
                                        <p:cTn id="67" dur="26">
                                          <p:stCondLst>
                                            <p:cond delay="1808"/>
                                          </p:stCondLst>
                                        </p:cTn>
                                        <p:tgtEl>
                                          <p:spTgt spid="3">
                                            <p:txEl>
                                              <p:pRg st="3" end="3"/>
                                            </p:txEl>
                                          </p:spTgt>
                                        </p:tgtEl>
                                      </p:cBhvr>
                                      <p:to x="100000" y="95000"/>
                                    </p:animScale>
                                    <p:animScale>
                                      <p:cBhvr>
                                        <p:cTn id="68" dur="166" decel="50000">
                                          <p:stCondLst>
                                            <p:cond delay="1834"/>
                                          </p:stCondLst>
                                        </p:cTn>
                                        <p:tgtEl>
                                          <p:spTgt spid="3">
                                            <p:txEl>
                                              <p:pRg st="3" end="3"/>
                                            </p:txEl>
                                          </p:spTgt>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3">
                                            <p:txEl>
                                              <p:pRg st="4" end="4"/>
                                            </p:txEl>
                                          </p:spTgt>
                                        </p:tgtEl>
                                        <p:attrNameLst>
                                          <p:attrName>style.visibility</p:attrName>
                                        </p:attrNameLst>
                                      </p:cBhvr>
                                      <p:to>
                                        <p:strVal val="visible"/>
                                      </p:to>
                                    </p:set>
                                    <p:animEffect transition="in" filter="wipe(down)">
                                      <p:cBhvr>
                                        <p:cTn id="71" dur="580">
                                          <p:stCondLst>
                                            <p:cond delay="0"/>
                                          </p:stCondLst>
                                        </p:cTn>
                                        <p:tgtEl>
                                          <p:spTgt spid="3">
                                            <p:txEl>
                                              <p:pRg st="4" end="4"/>
                                            </p:txEl>
                                          </p:spTgt>
                                        </p:tgtEl>
                                      </p:cBhvr>
                                    </p:animEffect>
                                    <p:anim calcmode="lin" valueType="num">
                                      <p:cBhvr>
                                        <p:cTn id="72"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77" dur="26">
                                          <p:stCondLst>
                                            <p:cond delay="650"/>
                                          </p:stCondLst>
                                        </p:cTn>
                                        <p:tgtEl>
                                          <p:spTgt spid="3">
                                            <p:txEl>
                                              <p:pRg st="4" end="4"/>
                                            </p:txEl>
                                          </p:spTgt>
                                        </p:tgtEl>
                                      </p:cBhvr>
                                      <p:to x="100000" y="60000"/>
                                    </p:animScale>
                                    <p:animScale>
                                      <p:cBhvr>
                                        <p:cTn id="78" dur="166" decel="50000">
                                          <p:stCondLst>
                                            <p:cond delay="676"/>
                                          </p:stCondLst>
                                        </p:cTn>
                                        <p:tgtEl>
                                          <p:spTgt spid="3">
                                            <p:txEl>
                                              <p:pRg st="4" end="4"/>
                                            </p:txEl>
                                          </p:spTgt>
                                        </p:tgtEl>
                                      </p:cBhvr>
                                      <p:to x="100000" y="100000"/>
                                    </p:animScale>
                                    <p:animScale>
                                      <p:cBhvr>
                                        <p:cTn id="79" dur="26">
                                          <p:stCondLst>
                                            <p:cond delay="1312"/>
                                          </p:stCondLst>
                                        </p:cTn>
                                        <p:tgtEl>
                                          <p:spTgt spid="3">
                                            <p:txEl>
                                              <p:pRg st="4" end="4"/>
                                            </p:txEl>
                                          </p:spTgt>
                                        </p:tgtEl>
                                      </p:cBhvr>
                                      <p:to x="100000" y="80000"/>
                                    </p:animScale>
                                    <p:animScale>
                                      <p:cBhvr>
                                        <p:cTn id="80" dur="166" decel="50000">
                                          <p:stCondLst>
                                            <p:cond delay="1338"/>
                                          </p:stCondLst>
                                        </p:cTn>
                                        <p:tgtEl>
                                          <p:spTgt spid="3">
                                            <p:txEl>
                                              <p:pRg st="4" end="4"/>
                                            </p:txEl>
                                          </p:spTgt>
                                        </p:tgtEl>
                                      </p:cBhvr>
                                      <p:to x="100000" y="100000"/>
                                    </p:animScale>
                                    <p:animScale>
                                      <p:cBhvr>
                                        <p:cTn id="81" dur="26">
                                          <p:stCondLst>
                                            <p:cond delay="1642"/>
                                          </p:stCondLst>
                                        </p:cTn>
                                        <p:tgtEl>
                                          <p:spTgt spid="3">
                                            <p:txEl>
                                              <p:pRg st="4" end="4"/>
                                            </p:txEl>
                                          </p:spTgt>
                                        </p:tgtEl>
                                      </p:cBhvr>
                                      <p:to x="100000" y="90000"/>
                                    </p:animScale>
                                    <p:animScale>
                                      <p:cBhvr>
                                        <p:cTn id="82" dur="166" decel="50000">
                                          <p:stCondLst>
                                            <p:cond delay="1668"/>
                                          </p:stCondLst>
                                        </p:cTn>
                                        <p:tgtEl>
                                          <p:spTgt spid="3">
                                            <p:txEl>
                                              <p:pRg st="4" end="4"/>
                                            </p:txEl>
                                          </p:spTgt>
                                        </p:tgtEl>
                                      </p:cBhvr>
                                      <p:to x="100000" y="100000"/>
                                    </p:animScale>
                                    <p:animScale>
                                      <p:cBhvr>
                                        <p:cTn id="83" dur="26">
                                          <p:stCondLst>
                                            <p:cond delay="1808"/>
                                          </p:stCondLst>
                                        </p:cTn>
                                        <p:tgtEl>
                                          <p:spTgt spid="3">
                                            <p:txEl>
                                              <p:pRg st="4" end="4"/>
                                            </p:txEl>
                                          </p:spTgt>
                                        </p:tgtEl>
                                      </p:cBhvr>
                                      <p:to x="100000" y="95000"/>
                                    </p:animScale>
                                    <p:animScale>
                                      <p:cBhvr>
                                        <p:cTn id="84" dur="166" decel="50000">
                                          <p:stCondLst>
                                            <p:cond delay="1834"/>
                                          </p:stCondLst>
                                        </p:cTn>
                                        <p:tgtEl>
                                          <p:spTgt spid="3">
                                            <p:txEl>
                                              <p:pRg st="4" end="4"/>
                                            </p:txEl>
                                          </p:spTgt>
                                        </p:tgtEl>
                                      </p:cBhvr>
                                      <p:to x="100000" y="100000"/>
                                    </p:animScale>
                                  </p:childTnLst>
                                </p:cTn>
                              </p:par>
                              <p:par>
                                <p:cTn id="85" presetID="26" presetClass="entr" presetSubtype="0" fill="hold" nodeType="withEffect">
                                  <p:stCondLst>
                                    <p:cond delay="0"/>
                                  </p:stCondLst>
                                  <p:childTnLst>
                                    <p:set>
                                      <p:cBhvr>
                                        <p:cTn id="86" dur="1" fill="hold">
                                          <p:stCondLst>
                                            <p:cond delay="0"/>
                                          </p:stCondLst>
                                        </p:cTn>
                                        <p:tgtEl>
                                          <p:spTgt spid="3">
                                            <p:txEl>
                                              <p:pRg st="5" end="5"/>
                                            </p:txEl>
                                          </p:spTgt>
                                        </p:tgtEl>
                                        <p:attrNameLst>
                                          <p:attrName>style.visibility</p:attrName>
                                        </p:attrNameLst>
                                      </p:cBhvr>
                                      <p:to>
                                        <p:strVal val="visible"/>
                                      </p:to>
                                    </p:set>
                                    <p:animEffect transition="in" filter="wipe(down)">
                                      <p:cBhvr>
                                        <p:cTn id="87" dur="580">
                                          <p:stCondLst>
                                            <p:cond delay="0"/>
                                          </p:stCondLst>
                                        </p:cTn>
                                        <p:tgtEl>
                                          <p:spTgt spid="3">
                                            <p:txEl>
                                              <p:pRg st="5" end="5"/>
                                            </p:txEl>
                                          </p:spTgt>
                                        </p:tgtEl>
                                      </p:cBhvr>
                                    </p:animEffect>
                                    <p:anim calcmode="lin" valueType="num">
                                      <p:cBhvr>
                                        <p:cTn id="88"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93" dur="26">
                                          <p:stCondLst>
                                            <p:cond delay="650"/>
                                          </p:stCondLst>
                                        </p:cTn>
                                        <p:tgtEl>
                                          <p:spTgt spid="3">
                                            <p:txEl>
                                              <p:pRg st="5" end="5"/>
                                            </p:txEl>
                                          </p:spTgt>
                                        </p:tgtEl>
                                      </p:cBhvr>
                                      <p:to x="100000" y="60000"/>
                                    </p:animScale>
                                    <p:animScale>
                                      <p:cBhvr>
                                        <p:cTn id="94" dur="166" decel="50000">
                                          <p:stCondLst>
                                            <p:cond delay="676"/>
                                          </p:stCondLst>
                                        </p:cTn>
                                        <p:tgtEl>
                                          <p:spTgt spid="3">
                                            <p:txEl>
                                              <p:pRg st="5" end="5"/>
                                            </p:txEl>
                                          </p:spTgt>
                                        </p:tgtEl>
                                      </p:cBhvr>
                                      <p:to x="100000" y="100000"/>
                                    </p:animScale>
                                    <p:animScale>
                                      <p:cBhvr>
                                        <p:cTn id="95" dur="26">
                                          <p:stCondLst>
                                            <p:cond delay="1312"/>
                                          </p:stCondLst>
                                        </p:cTn>
                                        <p:tgtEl>
                                          <p:spTgt spid="3">
                                            <p:txEl>
                                              <p:pRg st="5" end="5"/>
                                            </p:txEl>
                                          </p:spTgt>
                                        </p:tgtEl>
                                      </p:cBhvr>
                                      <p:to x="100000" y="80000"/>
                                    </p:animScale>
                                    <p:animScale>
                                      <p:cBhvr>
                                        <p:cTn id="96" dur="166" decel="50000">
                                          <p:stCondLst>
                                            <p:cond delay="1338"/>
                                          </p:stCondLst>
                                        </p:cTn>
                                        <p:tgtEl>
                                          <p:spTgt spid="3">
                                            <p:txEl>
                                              <p:pRg st="5" end="5"/>
                                            </p:txEl>
                                          </p:spTgt>
                                        </p:tgtEl>
                                      </p:cBhvr>
                                      <p:to x="100000" y="100000"/>
                                    </p:animScale>
                                    <p:animScale>
                                      <p:cBhvr>
                                        <p:cTn id="97" dur="26">
                                          <p:stCondLst>
                                            <p:cond delay="1642"/>
                                          </p:stCondLst>
                                        </p:cTn>
                                        <p:tgtEl>
                                          <p:spTgt spid="3">
                                            <p:txEl>
                                              <p:pRg st="5" end="5"/>
                                            </p:txEl>
                                          </p:spTgt>
                                        </p:tgtEl>
                                      </p:cBhvr>
                                      <p:to x="100000" y="90000"/>
                                    </p:animScale>
                                    <p:animScale>
                                      <p:cBhvr>
                                        <p:cTn id="98" dur="166" decel="50000">
                                          <p:stCondLst>
                                            <p:cond delay="1668"/>
                                          </p:stCondLst>
                                        </p:cTn>
                                        <p:tgtEl>
                                          <p:spTgt spid="3">
                                            <p:txEl>
                                              <p:pRg st="5" end="5"/>
                                            </p:txEl>
                                          </p:spTgt>
                                        </p:tgtEl>
                                      </p:cBhvr>
                                      <p:to x="100000" y="100000"/>
                                    </p:animScale>
                                    <p:animScale>
                                      <p:cBhvr>
                                        <p:cTn id="99" dur="26">
                                          <p:stCondLst>
                                            <p:cond delay="1808"/>
                                          </p:stCondLst>
                                        </p:cTn>
                                        <p:tgtEl>
                                          <p:spTgt spid="3">
                                            <p:txEl>
                                              <p:pRg st="5" end="5"/>
                                            </p:txEl>
                                          </p:spTgt>
                                        </p:tgtEl>
                                      </p:cBhvr>
                                      <p:to x="100000" y="95000"/>
                                    </p:animScale>
                                    <p:animScale>
                                      <p:cBhvr>
                                        <p:cTn id="100" dur="166" decel="50000">
                                          <p:stCondLst>
                                            <p:cond delay="1834"/>
                                          </p:stCondLst>
                                        </p:cTn>
                                        <p:tgtEl>
                                          <p:spTgt spid="3">
                                            <p:txEl>
                                              <p:pRg st="5" end="5"/>
                                            </p:txEl>
                                          </p:spTgt>
                                        </p:tgtEl>
                                      </p:cBhvr>
                                      <p:to x="100000" y="100000"/>
                                    </p:animScale>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nodeType="clickEffect">
                                  <p:stCondLst>
                                    <p:cond delay="0"/>
                                  </p:stCondLst>
                                  <p:childTnLst>
                                    <p:set>
                                      <p:cBhvr>
                                        <p:cTn id="104" dur="1" fill="hold">
                                          <p:stCondLst>
                                            <p:cond delay="0"/>
                                          </p:stCondLst>
                                        </p:cTn>
                                        <p:tgtEl>
                                          <p:spTgt spid="3">
                                            <p:txEl>
                                              <p:pRg st="6" end="6"/>
                                            </p:txEl>
                                          </p:spTgt>
                                        </p:tgtEl>
                                        <p:attrNameLst>
                                          <p:attrName>style.visibility</p:attrName>
                                        </p:attrNameLst>
                                      </p:cBhvr>
                                      <p:to>
                                        <p:strVal val="visible"/>
                                      </p:to>
                                    </p:set>
                                    <p:anim calcmode="lin" valueType="num">
                                      <p:cBhvr additive="base">
                                        <p:cTn id="10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0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31" presetClass="entr" presetSubtype="0" fill="hold" nodeType="clickEffect">
                                  <p:stCondLst>
                                    <p:cond delay="0"/>
                                  </p:stCondLst>
                                  <p:childTnLst>
                                    <p:set>
                                      <p:cBhvr>
                                        <p:cTn id="110" dur="1" fill="hold">
                                          <p:stCondLst>
                                            <p:cond delay="0"/>
                                          </p:stCondLst>
                                        </p:cTn>
                                        <p:tgtEl>
                                          <p:spTgt spid="3">
                                            <p:txEl>
                                              <p:pRg st="7" end="7"/>
                                            </p:txEl>
                                          </p:spTgt>
                                        </p:tgtEl>
                                        <p:attrNameLst>
                                          <p:attrName>style.visibility</p:attrName>
                                        </p:attrNameLst>
                                      </p:cBhvr>
                                      <p:to>
                                        <p:strVal val="visible"/>
                                      </p:to>
                                    </p:set>
                                    <p:anim calcmode="lin" valueType="num">
                                      <p:cBhvr>
                                        <p:cTn id="111" dur="1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112" dur="1000" fill="hold"/>
                                        <p:tgtEl>
                                          <p:spTgt spid="3">
                                            <p:txEl>
                                              <p:pRg st="7" end="7"/>
                                            </p:txEl>
                                          </p:spTgt>
                                        </p:tgtEl>
                                        <p:attrNameLst>
                                          <p:attrName>ppt_h</p:attrName>
                                        </p:attrNameLst>
                                      </p:cBhvr>
                                      <p:tavLst>
                                        <p:tav tm="0">
                                          <p:val>
                                            <p:fltVal val="0"/>
                                          </p:val>
                                        </p:tav>
                                        <p:tav tm="100000">
                                          <p:val>
                                            <p:strVal val="#ppt_h"/>
                                          </p:val>
                                        </p:tav>
                                      </p:tavLst>
                                    </p:anim>
                                    <p:anim calcmode="lin" valueType="num">
                                      <p:cBhvr>
                                        <p:cTn id="113" dur="1000" fill="hold"/>
                                        <p:tgtEl>
                                          <p:spTgt spid="3">
                                            <p:txEl>
                                              <p:pRg st="7" end="7"/>
                                            </p:txEl>
                                          </p:spTgt>
                                        </p:tgtEl>
                                        <p:attrNameLst>
                                          <p:attrName>style.rotation</p:attrName>
                                        </p:attrNameLst>
                                      </p:cBhvr>
                                      <p:tavLst>
                                        <p:tav tm="0">
                                          <p:val>
                                            <p:fltVal val="90"/>
                                          </p:val>
                                        </p:tav>
                                        <p:tav tm="100000">
                                          <p:val>
                                            <p:fltVal val="0"/>
                                          </p:val>
                                        </p:tav>
                                      </p:tavLst>
                                    </p:anim>
                                    <p:animEffect transition="in" filter="fade">
                                      <p:cBhvr>
                                        <p:cTn id="114" dur="1000"/>
                                        <p:tgtEl>
                                          <p:spTgt spid="3">
                                            <p:txEl>
                                              <p:pRg st="7" end="7"/>
                                            </p:txEl>
                                          </p:spTgt>
                                        </p:tgtEl>
                                      </p:cBhvr>
                                    </p:animEffect>
                                  </p:childTnLst>
                                </p:cTn>
                              </p:par>
                              <p:par>
                                <p:cTn id="115" presetID="31" presetClass="entr" presetSubtype="0" fill="hold" nodeType="withEffect">
                                  <p:stCondLst>
                                    <p:cond delay="0"/>
                                  </p:stCondLst>
                                  <p:childTnLst>
                                    <p:set>
                                      <p:cBhvr>
                                        <p:cTn id="116" dur="1" fill="hold">
                                          <p:stCondLst>
                                            <p:cond delay="0"/>
                                          </p:stCondLst>
                                        </p:cTn>
                                        <p:tgtEl>
                                          <p:spTgt spid="3">
                                            <p:txEl>
                                              <p:pRg st="8" end="8"/>
                                            </p:txEl>
                                          </p:spTgt>
                                        </p:tgtEl>
                                        <p:attrNameLst>
                                          <p:attrName>style.visibility</p:attrName>
                                        </p:attrNameLst>
                                      </p:cBhvr>
                                      <p:to>
                                        <p:strVal val="visible"/>
                                      </p:to>
                                    </p:set>
                                    <p:anim calcmode="lin" valueType="num">
                                      <p:cBhvr>
                                        <p:cTn id="117"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118" dur="1000" fill="hold"/>
                                        <p:tgtEl>
                                          <p:spTgt spid="3">
                                            <p:txEl>
                                              <p:pRg st="8" end="8"/>
                                            </p:txEl>
                                          </p:spTgt>
                                        </p:tgtEl>
                                        <p:attrNameLst>
                                          <p:attrName>ppt_h</p:attrName>
                                        </p:attrNameLst>
                                      </p:cBhvr>
                                      <p:tavLst>
                                        <p:tav tm="0">
                                          <p:val>
                                            <p:fltVal val="0"/>
                                          </p:val>
                                        </p:tav>
                                        <p:tav tm="100000">
                                          <p:val>
                                            <p:strVal val="#ppt_h"/>
                                          </p:val>
                                        </p:tav>
                                      </p:tavLst>
                                    </p:anim>
                                    <p:anim calcmode="lin" valueType="num">
                                      <p:cBhvr>
                                        <p:cTn id="119" dur="1000" fill="hold"/>
                                        <p:tgtEl>
                                          <p:spTgt spid="3">
                                            <p:txEl>
                                              <p:pRg st="8" end="8"/>
                                            </p:txEl>
                                          </p:spTgt>
                                        </p:tgtEl>
                                        <p:attrNameLst>
                                          <p:attrName>style.rotation</p:attrName>
                                        </p:attrNameLst>
                                      </p:cBhvr>
                                      <p:tavLst>
                                        <p:tav tm="0">
                                          <p:val>
                                            <p:fltVal val="90"/>
                                          </p:val>
                                        </p:tav>
                                        <p:tav tm="100000">
                                          <p:val>
                                            <p:fltVal val="0"/>
                                          </p:val>
                                        </p:tav>
                                      </p:tavLst>
                                    </p:anim>
                                    <p:animEffect transition="in" filter="fade">
                                      <p:cBhvr>
                                        <p:cTn id="120" dur="1000"/>
                                        <p:tgtEl>
                                          <p:spTgt spid="3">
                                            <p:txEl>
                                              <p:pRg st="8" end="8"/>
                                            </p:txEl>
                                          </p:spTgt>
                                        </p:tgtEl>
                                      </p:cBhvr>
                                    </p:animEffect>
                                  </p:childTnLst>
                                </p:cTn>
                              </p:par>
                              <p:par>
                                <p:cTn id="121" presetID="31" presetClass="entr" presetSubtype="0" fill="hold" nodeType="withEffect">
                                  <p:stCondLst>
                                    <p:cond delay="0"/>
                                  </p:stCondLst>
                                  <p:childTnLst>
                                    <p:set>
                                      <p:cBhvr>
                                        <p:cTn id="122" dur="1" fill="hold">
                                          <p:stCondLst>
                                            <p:cond delay="0"/>
                                          </p:stCondLst>
                                        </p:cTn>
                                        <p:tgtEl>
                                          <p:spTgt spid="3">
                                            <p:txEl>
                                              <p:pRg st="9" end="9"/>
                                            </p:txEl>
                                          </p:spTgt>
                                        </p:tgtEl>
                                        <p:attrNameLst>
                                          <p:attrName>style.visibility</p:attrName>
                                        </p:attrNameLst>
                                      </p:cBhvr>
                                      <p:to>
                                        <p:strVal val="visible"/>
                                      </p:to>
                                    </p:set>
                                    <p:anim calcmode="lin" valueType="num">
                                      <p:cBhvr>
                                        <p:cTn id="123" dur="1000" fill="hold"/>
                                        <p:tgtEl>
                                          <p:spTgt spid="3">
                                            <p:txEl>
                                              <p:pRg st="9" end="9"/>
                                            </p:txEl>
                                          </p:spTgt>
                                        </p:tgtEl>
                                        <p:attrNameLst>
                                          <p:attrName>ppt_w</p:attrName>
                                        </p:attrNameLst>
                                      </p:cBhvr>
                                      <p:tavLst>
                                        <p:tav tm="0">
                                          <p:val>
                                            <p:fltVal val="0"/>
                                          </p:val>
                                        </p:tav>
                                        <p:tav tm="100000">
                                          <p:val>
                                            <p:strVal val="#ppt_w"/>
                                          </p:val>
                                        </p:tav>
                                      </p:tavLst>
                                    </p:anim>
                                    <p:anim calcmode="lin" valueType="num">
                                      <p:cBhvr>
                                        <p:cTn id="124" dur="1000" fill="hold"/>
                                        <p:tgtEl>
                                          <p:spTgt spid="3">
                                            <p:txEl>
                                              <p:pRg st="9" end="9"/>
                                            </p:txEl>
                                          </p:spTgt>
                                        </p:tgtEl>
                                        <p:attrNameLst>
                                          <p:attrName>ppt_h</p:attrName>
                                        </p:attrNameLst>
                                      </p:cBhvr>
                                      <p:tavLst>
                                        <p:tav tm="0">
                                          <p:val>
                                            <p:fltVal val="0"/>
                                          </p:val>
                                        </p:tav>
                                        <p:tav tm="100000">
                                          <p:val>
                                            <p:strVal val="#ppt_h"/>
                                          </p:val>
                                        </p:tav>
                                      </p:tavLst>
                                    </p:anim>
                                    <p:anim calcmode="lin" valueType="num">
                                      <p:cBhvr>
                                        <p:cTn id="125" dur="1000" fill="hold"/>
                                        <p:tgtEl>
                                          <p:spTgt spid="3">
                                            <p:txEl>
                                              <p:pRg st="9" end="9"/>
                                            </p:txEl>
                                          </p:spTgt>
                                        </p:tgtEl>
                                        <p:attrNameLst>
                                          <p:attrName>style.rotation</p:attrName>
                                        </p:attrNameLst>
                                      </p:cBhvr>
                                      <p:tavLst>
                                        <p:tav tm="0">
                                          <p:val>
                                            <p:fltVal val="90"/>
                                          </p:val>
                                        </p:tav>
                                        <p:tav tm="100000">
                                          <p:val>
                                            <p:fltVal val="0"/>
                                          </p:val>
                                        </p:tav>
                                      </p:tavLst>
                                    </p:anim>
                                    <p:animEffect transition="in" filter="fade">
                                      <p:cBhvr>
                                        <p:cTn id="126" dur="1000"/>
                                        <p:tgtEl>
                                          <p:spTgt spid="3">
                                            <p:txEl>
                                              <p:pRg st="9" end="9"/>
                                            </p:txEl>
                                          </p:spTgt>
                                        </p:tgtEl>
                                      </p:cBhvr>
                                    </p:animEffect>
                                  </p:childTnLst>
                                </p:cTn>
                              </p:par>
                              <p:par>
                                <p:cTn id="127" presetID="31" presetClass="entr" presetSubtype="0" fill="hold" nodeType="withEffect">
                                  <p:stCondLst>
                                    <p:cond delay="0"/>
                                  </p:stCondLst>
                                  <p:childTnLst>
                                    <p:set>
                                      <p:cBhvr>
                                        <p:cTn id="128" dur="1" fill="hold">
                                          <p:stCondLst>
                                            <p:cond delay="0"/>
                                          </p:stCondLst>
                                        </p:cTn>
                                        <p:tgtEl>
                                          <p:spTgt spid="3">
                                            <p:txEl>
                                              <p:pRg st="10" end="10"/>
                                            </p:txEl>
                                          </p:spTgt>
                                        </p:tgtEl>
                                        <p:attrNameLst>
                                          <p:attrName>style.visibility</p:attrName>
                                        </p:attrNameLst>
                                      </p:cBhvr>
                                      <p:to>
                                        <p:strVal val="visible"/>
                                      </p:to>
                                    </p:set>
                                    <p:anim calcmode="lin" valueType="num">
                                      <p:cBhvr>
                                        <p:cTn id="129" dur="10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130" dur="1000" fill="hold"/>
                                        <p:tgtEl>
                                          <p:spTgt spid="3">
                                            <p:txEl>
                                              <p:pRg st="10" end="10"/>
                                            </p:txEl>
                                          </p:spTgt>
                                        </p:tgtEl>
                                        <p:attrNameLst>
                                          <p:attrName>ppt_h</p:attrName>
                                        </p:attrNameLst>
                                      </p:cBhvr>
                                      <p:tavLst>
                                        <p:tav tm="0">
                                          <p:val>
                                            <p:fltVal val="0"/>
                                          </p:val>
                                        </p:tav>
                                        <p:tav tm="100000">
                                          <p:val>
                                            <p:strVal val="#ppt_h"/>
                                          </p:val>
                                        </p:tav>
                                      </p:tavLst>
                                    </p:anim>
                                    <p:anim calcmode="lin" valueType="num">
                                      <p:cBhvr>
                                        <p:cTn id="131" dur="1000" fill="hold"/>
                                        <p:tgtEl>
                                          <p:spTgt spid="3">
                                            <p:txEl>
                                              <p:pRg st="10" end="10"/>
                                            </p:txEl>
                                          </p:spTgt>
                                        </p:tgtEl>
                                        <p:attrNameLst>
                                          <p:attrName>style.rotation</p:attrName>
                                        </p:attrNameLst>
                                      </p:cBhvr>
                                      <p:tavLst>
                                        <p:tav tm="0">
                                          <p:val>
                                            <p:fltVal val="90"/>
                                          </p:val>
                                        </p:tav>
                                        <p:tav tm="100000">
                                          <p:val>
                                            <p:fltVal val="0"/>
                                          </p:val>
                                        </p:tav>
                                      </p:tavLst>
                                    </p:anim>
                                    <p:animEffect transition="in" filter="fade">
                                      <p:cBhvr>
                                        <p:cTn id="132" dur="1000"/>
                                        <p:tgtEl>
                                          <p:spTgt spid="3">
                                            <p:txEl>
                                              <p:pRg st="10" end="10"/>
                                            </p:txEl>
                                          </p:spTgt>
                                        </p:tgtEl>
                                      </p:cBhvr>
                                    </p:animEffect>
                                  </p:childTnLst>
                                </p:cTn>
                              </p:par>
                              <p:par>
                                <p:cTn id="133" presetID="31" presetClass="entr" presetSubtype="0" fill="hold" nodeType="withEffect">
                                  <p:stCondLst>
                                    <p:cond delay="0"/>
                                  </p:stCondLst>
                                  <p:childTnLst>
                                    <p:set>
                                      <p:cBhvr>
                                        <p:cTn id="134" dur="1" fill="hold">
                                          <p:stCondLst>
                                            <p:cond delay="0"/>
                                          </p:stCondLst>
                                        </p:cTn>
                                        <p:tgtEl>
                                          <p:spTgt spid="3">
                                            <p:txEl>
                                              <p:pRg st="11" end="11"/>
                                            </p:txEl>
                                          </p:spTgt>
                                        </p:tgtEl>
                                        <p:attrNameLst>
                                          <p:attrName>style.visibility</p:attrName>
                                        </p:attrNameLst>
                                      </p:cBhvr>
                                      <p:to>
                                        <p:strVal val="visible"/>
                                      </p:to>
                                    </p:set>
                                    <p:anim calcmode="lin" valueType="num">
                                      <p:cBhvr>
                                        <p:cTn id="135" dur="10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136" dur="1000" fill="hold"/>
                                        <p:tgtEl>
                                          <p:spTgt spid="3">
                                            <p:txEl>
                                              <p:pRg st="11" end="11"/>
                                            </p:txEl>
                                          </p:spTgt>
                                        </p:tgtEl>
                                        <p:attrNameLst>
                                          <p:attrName>ppt_h</p:attrName>
                                        </p:attrNameLst>
                                      </p:cBhvr>
                                      <p:tavLst>
                                        <p:tav tm="0">
                                          <p:val>
                                            <p:fltVal val="0"/>
                                          </p:val>
                                        </p:tav>
                                        <p:tav tm="100000">
                                          <p:val>
                                            <p:strVal val="#ppt_h"/>
                                          </p:val>
                                        </p:tav>
                                      </p:tavLst>
                                    </p:anim>
                                    <p:anim calcmode="lin" valueType="num">
                                      <p:cBhvr>
                                        <p:cTn id="137" dur="1000" fill="hold"/>
                                        <p:tgtEl>
                                          <p:spTgt spid="3">
                                            <p:txEl>
                                              <p:pRg st="11" end="11"/>
                                            </p:txEl>
                                          </p:spTgt>
                                        </p:tgtEl>
                                        <p:attrNameLst>
                                          <p:attrName>style.rotation</p:attrName>
                                        </p:attrNameLst>
                                      </p:cBhvr>
                                      <p:tavLst>
                                        <p:tav tm="0">
                                          <p:val>
                                            <p:fltVal val="90"/>
                                          </p:val>
                                        </p:tav>
                                        <p:tav tm="100000">
                                          <p:val>
                                            <p:fltVal val="0"/>
                                          </p:val>
                                        </p:tav>
                                      </p:tavLst>
                                    </p:anim>
                                    <p:animEffect transition="in" filter="fade">
                                      <p:cBhvr>
                                        <p:cTn id="138" dur="1000"/>
                                        <p:tgtEl>
                                          <p:spTgt spid="3">
                                            <p:txEl>
                                              <p:pRg st="11" end="11"/>
                                            </p:txEl>
                                          </p:spTgt>
                                        </p:tgtEl>
                                      </p:cBhvr>
                                    </p:animEffect>
                                  </p:childTnLst>
                                </p:cTn>
                              </p:par>
                            </p:childTnLst>
                          </p:cTn>
                        </p:par>
                      </p:childTnLst>
                    </p:cTn>
                  </p:par>
                  <p:par>
                    <p:cTn id="139" fill="hold">
                      <p:stCondLst>
                        <p:cond delay="indefinite"/>
                      </p:stCondLst>
                      <p:childTnLst>
                        <p:par>
                          <p:cTn id="140" fill="hold">
                            <p:stCondLst>
                              <p:cond delay="0"/>
                            </p:stCondLst>
                            <p:childTnLst>
                              <p:par>
                                <p:cTn id="141" presetID="42" presetClass="entr" presetSubtype="0" fill="hold" nodeType="clickEffect">
                                  <p:stCondLst>
                                    <p:cond delay="0"/>
                                  </p:stCondLst>
                                  <p:childTnLst>
                                    <p:set>
                                      <p:cBhvr>
                                        <p:cTn id="142" dur="1" fill="hold">
                                          <p:stCondLst>
                                            <p:cond delay="0"/>
                                          </p:stCondLst>
                                        </p:cTn>
                                        <p:tgtEl>
                                          <p:spTgt spid="3">
                                            <p:txEl>
                                              <p:pRg st="12" end="12"/>
                                            </p:txEl>
                                          </p:spTgt>
                                        </p:tgtEl>
                                        <p:attrNameLst>
                                          <p:attrName>style.visibility</p:attrName>
                                        </p:attrNameLst>
                                      </p:cBhvr>
                                      <p:to>
                                        <p:strVal val="visible"/>
                                      </p:to>
                                    </p:set>
                                    <p:animEffect transition="in" filter="fade">
                                      <p:cBhvr>
                                        <p:cTn id="143" dur="1000"/>
                                        <p:tgtEl>
                                          <p:spTgt spid="3">
                                            <p:txEl>
                                              <p:pRg st="12" end="12"/>
                                            </p:txEl>
                                          </p:spTgt>
                                        </p:tgtEl>
                                      </p:cBhvr>
                                    </p:animEffect>
                                    <p:anim calcmode="lin" valueType="num">
                                      <p:cBhvr>
                                        <p:cTn id="144"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145"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lvl="0" indent="0">
              <a:buNone/>
            </a:pPr>
            <a:r>
              <a:rPr lang="en-US" dirty="0"/>
              <a:t>5) </a:t>
            </a:r>
          </a:p>
          <a:p>
            <a:pPr marL="914400" lvl="1" indent="-457200">
              <a:buFont typeface="+mj-lt"/>
              <a:buAutoNum type="alphaLcParenR"/>
            </a:pPr>
            <a:r>
              <a:rPr lang="en-US" dirty="0"/>
              <a:t>2468</a:t>
            </a:r>
          </a:p>
          <a:p>
            <a:pPr marL="914400" lvl="1" indent="-457200">
              <a:buFont typeface="+mj-lt"/>
              <a:buAutoNum type="alphaLcParenR"/>
            </a:pPr>
            <a:r>
              <a:rPr lang="en-US" dirty="0"/>
              <a:t>2648</a:t>
            </a:r>
          </a:p>
          <a:p>
            <a:pPr marL="914400" lvl="1" indent="-457200">
              <a:buFont typeface="+mj-lt"/>
              <a:buAutoNum type="alphaLcParenR"/>
            </a:pPr>
            <a:r>
              <a:rPr lang="en-US" dirty="0"/>
              <a:t>4826</a:t>
            </a:r>
          </a:p>
          <a:p>
            <a:pPr marL="914400" lvl="1" indent="-457200">
              <a:buFont typeface="+mj-lt"/>
              <a:buAutoNum type="alphaLcParenR"/>
            </a:pPr>
            <a:r>
              <a:rPr lang="en-US" dirty="0"/>
              <a:t>6482</a:t>
            </a:r>
          </a:p>
          <a:p>
            <a:pPr marL="0" indent="0">
              <a:buNone/>
            </a:pPr>
            <a:r>
              <a:rPr lang="en-US" dirty="0"/>
              <a:t>Sol) In all other </a:t>
            </a:r>
            <a:r>
              <a:rPr lang="en-US" dirty="0" err="1"/>
              <a:t>nos</a:t>
            </a:r>
            <a:r>
              <a:rPr lang="en-US" dirty="0"/>
              <a:t> contains first four consecutive even </a:t>
            </a:r>
            <a:r>
              <a:rPr lang="en-US" dirty="0" err="1"/>
              <a:t>nos</a:t>
            </a:r>
            <a:r>
              <a:rPr lang="en-US" dirty="0"/>
              <a:t> but not in proper order.</a:t>
            </a:r>
          </a:p>
          <a:p>
            <a:endParaRPr lang="en-US" dirty="0"/>
          </a:p>
        </p:txBody>
      </p:sp>
    </p:spTree>
    <p:extLst>
      <p:ext uri="{BB962C8B-B14F-4D97-AF65-F5344CB8AC3E}">
        <p14:creationId xmlns:p14="http://schemas.microsoft.com/office/powerpoint/2010/main" xmlns="" val="320863178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par>
                                <p:cTn id="11" presetID="3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3">
                                            <p:txEl>
                                              <p:pRg st="1" end="1"/>
                                            </p:txEl>
                                          </p:spTgt>
                                        </p:tgtEl>
                                      </p:cBhvr>
                                    </p:animEffect>
                                  </p:childTnLst>
                                </p:cTn>
                              </p:par>
                              <p:par>
                                <p:cTn id="17" presetID="31"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1"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2" dur="1000"/>
                                        <p:tgtEl>
                                          <p:spTgt spid="3">
                                            <p:txEl>
                                              <p:pRg st="2" end="2"/>
                                            </p:txEl>
                                          </p:spTgt>
                                        </p:tgtEl>
                                      </p:cBhvr>
                                    </p:animEffect>
                                  </p:childTnLst>
                                </p:cTn>
                              </p:par>
                              <p:par>
                                <p:cTn id="23" presetID="31"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28" dur="1000"/>
                                        <p:tgtEl>
                                          <p:spTgt spid="3">
                                            <p:txEl>
                                              <p:pRg st="3" end="3"/>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 calcmode="lin" valueType="num">
                                      <p:cBhvr additive="base">
                                        <p:cTn id="3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431864"/>
            <a:ext cx="8610600" cy="1293028"/>
          </a:xfrm>
        </p:spPr>
        <p:txBody>
          <a:bodyPr/>
          <a:lstStyle/>
          <a:p>
            <a:r>
              <a:rPr lang="en-US" dirty="0"/>
              <a:t>Problems</a:t>
            </a:r>
            <a:br>
              <a:rPr lang="en-US" dirty="0"/>
            </a:br>
            <a:endParaRPr lang="en-US" dirty="0"/>
          </a:p>
        </p:txBody>
      </p:sp>
      <p:sp>
        <p:nvSpPr>
          <p:cNvPr id="3" name="Content Placeholder 2"/>
          <p:cNvSpPr>
            <a:spLocks noGrp="1"/>
          </p:cNvSpPr>
          <p:nvPr>
            <p:ph idx="1"/>
          </p:nvPr>
        </p:nvSpPr>
        <p:spPr>
          <a:xfrm>
            <a:off x="110836" y="1440873"/>
            <a:ext cx="11951855" cy="5417127"/>
          </a:xfrm>
        </p:spPr>
        <p:txBody>
          <a:bodyPr>
            <a:normAutofit fontScale="92500" lnSpcReduction="20000"/>
          </a:bodyPr>
          <a:lstStyle/>
          <a:p>
            <a:pPr marL="0" lvl="0" indent="0">
              <a:buNone/>
            </a:pPr>
            <a:r>
              <a:rPr lang="en-US" dirty="0"/>
              <a:t>1) 3, 20, 63, 144, 275?</a:t>
            </a:r>
          </a:p>
          <a:p>
            <a:pPr marL="0" indent="0">
              <a:buNone/>
            </a:pPr>
            <a:r>
              <a:rPr lang="en-US" dirty="0"/>
              <a:t>Sol) As discussed above, we may label the given series as </a:t>
            </a:r>
          </a:p>
          <a:p>
            <a:pPr marL="0" indent="0">
              <a:buNone/>
            </a:pPr>
            <a:r>
              <a:rPr lang="en-US" dirty="0"/>
              <a:t>Series 1 and then form series 2 to 4 as shown below</a:t>
            </a:r>
          </a:p>
          <a:p>
            <a:endParaRPr lang="en-US" dirty="0"/>
          </a:p>
          <a:p>
            <a:endParaRPr lang="en-US" dirty="0"/>
          </a:p>
          <a:p>
            <a:endParaRPr lang="en-US" dirty="0"/>
          </a:p>
          <a:p>
            <a:endParaRPr lang="en-US" dirty="0"/>
          </a:p>
          <a:p>
            <a:pPr marL="0" indent="0">
              <a:buNone/>
            </a:pPr>
            <a:r>
              <a:rPr lang="en-US" dirty="0"/>
              <a:t>Clearly the pattern in series 3 is +12</a:t>
            </a:r>
          </a:p>
          <a:p>
            <a:pPr marL="0" indent="0">
              <a:buNone/>
            </a:pPr>
            <a:r>
              <a:rPr lang="en-US" dirty="0"/>
              <a:t>So, the missing term in series 3 is 50+12=62</a:t>
            </a:r>
          </a:p>
          <a:p>
            <a:pPr marL="0" indent="0">
              <a:buNone/>
            </a:pPr>
            <a:r>
              <a:rPr lang="en-US" dirty="0"/>
              <a:t>Missing term in series 2 is 131+62=193</a:t>
            </a:r>
          </a:p>
          <a:p>
            <a:pPr marL="0" indent="0">
              <a:buNone/>
            </a:pPr>
            <a:r>
              <a:rPr lang="en-US" dirty="0"/>
              <a:t>Missing term in series 1 is 275+193=468</a:t>
            </a:r>
          </a:p>
          <a:p>
            <a:pPr marL="0" indent="0">
              <a:buNone/>
            </a:pPr>
            <a:endParaRPr lang="en-US" dirty="0"/>
          </a:p>
          <a:p>
            <a:pPr marL="0" indent="0">
              <a:buNone/>
            </a:pPr>
            <a:r>
              <a:rPr lang="en-US" u="sng" dirty="0"/>
              <a:t>Direct Method:</a:t>
            </a:r>
          </a:p>
          <a:p>
            <a:pPr marL="0" indent="0">
              <a:buNone/>
            </a:pPr>
            <a:r>
              <a:rPr lang="en-US" dirty="0"/>
              <a:t>Clearly we have missing term = 275+(131+50+12) = 468</a:t>
            </a:r>
          </a:p>
          <a:p>
            <a:pPr marL="0" indent="0">
              <a:buNone/>
            </a:pPr>
            <a:r>
              <a:rPr lang="en-US" dirty="0"/>
              <a:t>All squares, all cubes, all primes, x constant no, + constant no, - constant no.</a:t>
            </a:r>
          </a:p>
          <a:p>
            <a:pPr marL="0" indent="0">
              <a:buNone/>
            </a:pPr>
            <a:endParaRPr lang="en-US" dirty="0"/>
          </a:p>
          <a:p>
            <a:endParaRPr lang="en-US" dirty="0"/>
          </a:p>
        </p:txBody>
      </p:sp>
      <p:pic>
        <p:nvPicPr>
          <p:cNvPr id="7" name="Picture 6"/>
          <p:cNvPicPr/>
          <p:nvPr/>
        </p:nvPicPr>
        <p:blipFill>
          <a:blip r:embed="rId2">
            <a:extLst>
              <a:ext uri="{28A0092B-C50C-407E-A947-70E740481C1C}">
                <a14:useLocalDpi xmlns:a14="http://schemas.microsoft.com/office/drawing/2010/main" xmlns="" val="0"/>
              </a:ext>
            </a:extLst>
          </a:blip>
          <a:srcRect/>
          <a:stretch>
            <a:fillRect/>
          </a:stretch>
        </p:blipFill>
        <p:spPr bwMode="auto">
          <a:xfrm>
            <a:off x="1250575" y="2491106"/>
            <a:ext cx="4661650" cy="12588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xmlns="" val="16444668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 calcmode="lin" valueType="num">
                                      <p:cBhvr additive="base">
                                        <p:cTn id="30"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 calcmode="lin" valueType="num">
                                      <p:cBhvr additive="base">
                                        <p:cTn id="36"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 calcmode="lin" valueType="num">
                                      <p:cBhvr additive="base">
                                        <p:cTn id="42"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3">
                                            <p:txEl>
                                              <p:pRg st="10" end="10"/>
                                            </p:txEl>
                                          </p:spTgt>
                                        </p:tgtEl>
                                        <p:attrNameLst>
                                          <p:attrName>style.visibility</p:attrName>
                                        </p:attrNameLst>
                                      </p:cBhvr>
                                      <p:to>
                                        <p:strVal val="visible"/>
                                      </p:to>
                                    </p:set>
                                    <p:anim calcmode="lin" valueType="num">
                                      <p:cBhvr additive="base">
                                        <p:cTn id="48"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3">
                                            <p:txEl>
                                              <p:pRg st="12" end="12"/>
                                            </p:txEl>
                                          </p:spTgt>
                                        </p:tgtEl>
                                        <p:attrNameLst>
                                          <p:attrName>style.visibility</p:attrName>
                                        </p:attrNameLst>
                                      </p:cBhvr>
                                      <p:to>
                                        <p:strVal val="visible"/>
                                      </p:to>
                                    </p:set>
                                    <p:anim calcmode="lin" valueType="num">
                                      <p:cBhvr additive="base">
                                        <p:cTn id="54"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3">
                                            <p:txEl>
                                              <p:pRg st="13" end="13"/>
                                            </p:txEl>
                                          </p:spTgt>
                                        </p:tgtEl>
                                        <p:attrNameLst>
                                          <p:attrName>style.visibility</p:attrName>
                                        </p:attrNameLst>
                                      </p:cBhvr>
                                      <p:to>
                                        <p:strVal val="visible"/>
                                      </p:to>
                                    </p:set>
                                    <p:anim calcmode="lin" valueType="num">
                                      <p:cBhvr additive="base">
                                        <p:cTn id="60"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3">
                                            <p:txEl>
                                              <p:pRg st="14" end="14"/>
                                            </p:txEl>
                                          </p:spTgt>
                                        </p:tgtEl>
                                        <p:attrNameLst>
                                          <p:attrName>style.visibility</p:attrName>
                                        </p:attrNameLst>
                                      </p:cBhvr>
                                      <p:to>
                                        <p:strVal val="visible"/>
                                      </p:to>
                                    </p:set>
                                    <p:anim calcmode="lin" valueType="num">
                                      <p:cBhvr additive="base">
                                        <p:cTn id="66"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255" y="912155"/>
            <a:ext cx="12025745" cy="1293028"/>
          </a:xfrm>
        </p:spPr>
        <p:txBody>
          <a:bodyPr>
            <a:normAutofit fontScale="90000"/>
          </a:bodyPr>
          <a:lstStyle/>
          <a:p>
            <a:r>
              <a:rPr lang="en-US" dirty="0"/>
              <a:t>Type:4 Choosing the ODD numeral pair/group</a:t>
            </a:r>
            <a:br>
              <a:rPr lang="en-US" dirty="0"/>
            </a:br>
            <a:endParaRPr lang="en-US" dirty="0"/>
          </a:p>
        </p:txBody>
      </p:sp>
      <p:sp>
        <p:nvSpPr>
          <p:cNvPr id="3" name="Content Placeholder 2"/>
          <p:cNvSpPr>
            <a:spLocks noGrp="1"/>
          </p:cNvSpPr>
          <p:nvPr>
            <p:ph idx="1"/>
          </p:nvPr>
        </p:nvSpPr>
        <p:spPr>
          <a:xfrm>
            <a:off x="166254" y="1810327"/>
            <a:ext cx="11914909" cy="4867563"/>
          </a:xfrm>
        </p:spPr>
        <p:txBody>
          <a:bodyPr>
            <a:normAutofit fontScale="92500"/>
          </a:bodyPr>
          <a:lstStyle/>
          <a:p>
            <a:pPr marL="0" lvl="0" indent="0">
              <a:buNone/>
            </a:pPr>
            <a:r>
              <a:rPr lang="en-US" dirty="0"/>
              <a:t>1) </a:t>
            </a:r>
          </a:p>
          <a:p>
            <a:pPr marL="914400" lvl="1" indent="-457200">
              <a:buFont typeface="+mj-lt"/>
              <a:buAutoNum type="alphaLcParenR"/>
            </a:pPr>
            <a:r>
              <a:rPr lang="en-US" dirty="0"/>
              <a:t>71, 7, 3, 17</a:t>
            </a:r>
          </a:p>
          <a:p>
            <a:pPr marL="914400" lvl="1" indent="-457200">
              <a:buFont typeface="+mj-lt"/>
              <a:buAutoNum type="alphaLcParenR"/>
            </a:pPr>
            <a:r>
              <a:rPr lang="en-US" dirty="0"/>
              <a:t>67, 71, 3, 5</a:t>
            </a:r>
          </a:p>
          <a:p>
            <a:pPr marL="914400" lvl="1" indent="-457200">
              <a:buFont typeface="+mj-lt"/>
              <a:buAutoNum type="alphaLcParenR"/>
            </a:pPr>
            <a:r>
              <a:rPr lang="en-US" dirty="0"/>
              <a:t>41, 5, 3, 47</a:t>
            </a:r>
          </a:p>
          <a:p>
            <a:pPr marL="914400" lvl="1" indent="-457200">
              <a:buFont typeface="+mj-lt"/>
              <a:buAutoNum type="alphaLcParenR"/>
            </a:pPr>
            <a:r>
              <a:rPr lang="en-US" dirty="0"/>
              <a:t>37,14, 19,7</a:t>
            </a:r>
          </a:p>
          <a:p>
            <a:pPr marL="914400" lvl="1" indent="-457200">
              <a:buFont typeface="+mj-lt"/>
              <a:buAutoNum type="alphaLcParenR"/>
            </a:pPr>
            <a:r>
              <a:rPr lang="en-US" dirty="0"/>
              <a:t>11, 13, 3, 17</a:t>
            </a:r>
          </a:p>
          <a:p>
            <a:pPr marL="0" indent="0">
              <a:buNone/>
            </a:pPr>
            <a:r>
              <a:rPr lang="en-US" dirty="0"/>
              <a:t>Sol) All other groups except (d) consists of prime </a:t>
            </a:r>
            <a:r>
              <a:rPr lang="en-US" dirty="0" err="1"/>
              <a:t>nos</a:t>
            </a:r>
            <a:r>
              <a:rPr lang="en-US" dirty="0"/>
              <a:t> only</a:t>
            </a:r>
          </a:p>
          <a:p>
            <a:pPr marL="0" lvl="0" indent="0">
              <a:buNone/>
            </a:pPr>
            <a:r>
              <a:rPr lang="en-US" dirty="0"/>
              <a:t>2) </a:t>
            </a:r>
          </a:p>
          <a:p>
            <a:pPr marL="914400" lvl="1" indent="-457200">
              <a:buFont typeface="+mj-lt"/>
              <a:buAutoNum type="alphaLcParenR"/>
            </a:pPr>
            <a:r>
              <a:rPr lang="en-US" dirty="0"/>
              <a:t>22-3</a:t>
            </a:r>
          </a:p>
          <a:p>
            <a:pPr marL="914400" lvl="1" indent="-457200">
              <a:buFont typeface="+mj-lt"/>
              <a:buAutoNum type="alphaLcParenR"/>
            </a:pPr>
            <a:r>
              <a:rPr lang="en-US" dirty="0"/>
              <a:t>28-4</a:t>
            </a:r>
          </a:p>
          <a:p>
            <a:pPr marL="914400" lvl="1" indent="-457200">
              <a:buFont typeface="+mj-lt"/>
              <a:buAutoNum type="alphaLcParenR"/>
            </a:pPr>
            <a:r>
              <a:rPr lang="en-US" dirty="0"/>
              <a:t>36-5</a:t>
            </a:r>
          </a:p>
          <a:p>
            <a:pPr marL="914400" lvl="1" indent="-457200">
              <a:buFont typeface="+mj-lt"/>
              <a:buAutoNum type="alphaLcParenR"/>
            </a:pPr>
            <a:r>
              <a:rPr lang="en-US" dirty="0"/>
              <a:t>43-6</a:t>
            </a:r>
          </a:p>
          <a:p>
            <a:pPr marL="914400" lvl="1" indent="-457200">
              <a:buFont typeface="+mj-lt"/>
              <a:buAutoNum type="alphaLcParenR"/>
            </a:pPr>
            <a:r>
              <a:rPr lang="en-US" dirty="0"/>
              <a:t>50-7</a:t>
            </a:r>
          </a:p>
          <a:p>
            <a:pPr marL="0" indent="0">
              <a:buNone/>
            </a:pPr>
            <a:r>
              <a:rPr lang="en-US" dirty="0"/>
              <a:t>Sol) In all other pairs, the first no when divided by the second no leaves 1 as remainders.</a:t>
            </a:r>
          </a:p>
          <a:p>
            <a:endParaRPr lang="en-US" dirty="0"/>
          </a:p>
        </p:txBody>
      </p:sp>
    </p:spTree>
    <p:extLst>
      <p:ext uri="{BB962C8B-B14F-4D97-AF65-F5344CB8AC3E}">
        <p14:creationId xmlns:p14="http://schemas.microsoft.com/office/powerpoint/2010/main" xmlns="" val="144082003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p:cTn id="25"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28" dur="1000"/>
                                        <p:tgtEl>
                                          <p:spTgt spid="3">
                                            <p:txEl>
                                              <p:pRg st="0" end="0"/>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 calcmode="lin" valueType="num">
                                      <p:cBhvr>
                                        <p:cTn id="31"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1" end="1"/>
                                            </p:txEl>
                                          </p:spTgt>
                                        </p:tgtEl>
                                      </p:cBhvr>
                                    </p:animEffect>
                                  </p:childTnLst>
                                </p:cTn>
                              </p:par>
                              <p:par>
                                <p:cTn id="35" presetID="31" presetClass="entr" presetSubtype="0" fill="hold" nodeType="with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anim calcmode="lin" valueType="num">
                                      <p:cBhvr>
                                        <p:cTn id="37"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8"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39"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40" dur="1000"/>
                                        <p:tgtEl>
                                          <p:spTgt spid="3">
                                            <p:txEl>
                                              <p:pRg st="2" end="2"/>
                                            </p:txEl>
                                          </p:spTgt>
                                        </p:tgtEl>
                                      </p:cBhvr>
                                    </p:animEffect>
                                  </p:childTnLst>
                                </p:cTn>
                              </p:par>
                              <p:par>
                                <p:cTn id="41" presetID="31" presetClass="entr" presetSubtype="0" fill="hold" nodeType="with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anim calcmode="lin" valueType="num">
                                      <p:cBhvr>
                                        <p:cTn id="43"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44"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45"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46" dur="1000"/>
                                        <p:tgtEl>
                                          <p:spTgt spid="3">
                                            <p:txEl>
                                              <p:pRg st="3" end="3"/>
                                            </p:txEl>
                                          </p:spTgt>
                                        </p:tgtEl>
                                      </p:cBhvr>
                                    </p:animEffect>
                                  </p:childTnLst>
                                </p:cTn>
                              </p:par>
                              <p:par>
                                <p:cTn id="47" presetID="31" presetClass="entr" presetSubtype="0" fill="hold" nodeType="with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 calcmode="lin" valueType="num">
                                      <p:cBhvr>
                                        <p:cTn id="49"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50"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51"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52" dur="1000"/>
                                        <p:tgtEl>
                                          <p:spTgt spid="3">
                                            <p:txEl>
                                              <p:pRg st="4" end="4"/>
                                            </p:txEl>
                                          </p:spTgt>
                                        </p:tgtEl>
                                      </p:cBhvr>
                                    </p:animEffect>
                                  </p:childTnLst>
                                </p:cTn>
                              </p:par>
                              <p:par>
                                <p:cTn id="53" presetID="31" presetClass="entr" presetSubtype="0" fill="hold" nodeType="withEffect">
                                  <p:stCondLst>
                                    <p:cond delay="0"/>
                                  </p:stCondLst>
                                  <p:childTnLst>
                                    <p:set>
                                      <p:cBhvr>
                                        <p:cTn id="54" dur="1" fill="hold">
                                          <p:stCondLst>
                                            <p:cond delay="0"/>
                                          </p:stCondLst>
                                        </p:cTn>
                                        <p:tgtEl>
                                          <p:spTgt spid="3">
                                            <p:txEl>
                                              <p:pRg st="5" end="5"/>
                                            </p:txEl>
                                          </p:spTgt>
                                        </p:tgtEl>
                                        <p:attrNameLst>
                                          <p:attrName>style.visibility</p:attrName>
                                        </p:attrNameLst>
                                      </p:cBhvr>
                                      <p:to>
                                        <p:strVal val="visible"/>
                                      </p:to>
                                    </p:set>
                                    <p:anim calcmode="lin" valueType="num">
                                      <p:cBhvr>
                                        <p:cTn id="55"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56"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57"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58" dur="1000"/>
                                        <p:tgtEl>
                                          <p:spTgt spid="3">
                                            <p:txEl>
                                              <p:pRg st="5" end="5"/>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nodeType="clickEffect">
                                  <p:stCondLst>
                                    <p:cond delay="0"/>
                                  </p:stCondLst>
                                  <p:childTnLst>
                                    <p:set>
                                      <p:cBhvr>
                                        <p:cTn id="62" dur="1" fill="hold">
                                          <p:stCondLst>
                                            <p:cond delay="0"/>
                                          </p:stCondLst>
                                        </p:cTn>
                                        <p:tgtEl>
                                          <p:spTgt spid="3">
                                            <p:txEl>
                                              <p:pRg st="6" end="6"/>
                                            </p:txEl>
                                          </p:spTgt>
                                        </p:tgtEl>
                                        <p:attrNameLst>
                                          <p:attrName>style.visibility</p:attrName>
                                        </p:attrNameLst>
                                      </p:cBhvr>
                                      <p:to>
                                        <p:strVal val="visible"/>
                                      </p:to>
                                    </p:set>
                                    <p:anim calcmode="lin" valueType="num">
                                      <p:cBhvr>
                                        <p:cTn id="63"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64"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65"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66" dur="1000"/>
                                        <p:tgtEl>
                                          <p:spTgt spid="3">
                                            <p:txEl>
                                              <p:pRg st="6" end="6"/>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4" presetClass="entr" presetSubtype="10" fill="hold" nodeType="clickEffect">
                                  <p:stCondLst>
                                    <p:cond delay="0"/>
                                  </p:stCondLst>
                                  <p:childTnLst>
                                    <p:set>
                                      <p:cBhvr>
                                        <p:cTn id="70" dur="1" fill="hold">
                                          <p:stCondLst>
                                            <p:cond delay="0"/>
                                          </p:stCondLst>
                                        </p:cTn>
                                        <p:tgtEl>
                                          <p:spTgt spid="3">
                                            <p:txEl>
                                              <p:pRg st="7" end="7"/>
                                            </p:txEl>
                                          </p:spTgt>
                                        </p:tgtEl>
                                        <p:attrNameLst>
                                          <p:attrName>style.visibility</p:attrName>
                                        </p:attrNameLst>
                                      </p:cBhvr>
                                      <p:to>
                                        <p:strVal val="visible"/>
                                      </p:to>
                                    </p:set>
                                    <p:animEffect transition="in" filter="randombar(horizontal)">
                                      <p:cBhvr>
                                        <p:cTn id="71" dur="500"/>
                                        <p:tgtEl>
                                          <p:spTgt spid="3">
                                            <p:txEl>
                                              <p:pRg st="7" end="7"/>
                                            </p:txEl>
                                          </p:spTgt>
                                        </p:tgtEl>
                                      </p:cBhvr>
                                    </p:animEffect>
                                  </p:childTnLst>
                                </p:cTn>
                              </p:par>
                              <p:par>
                                <p:cTn id="72" presetID="14" presetClass="entr" presetSubtype="10" fill="hold" nodeType="withEffect">
                                  <p:stCondLst>
                                    <p:cond delay="0"/>
                                  </p:stCondLst>
                                  <p:childTnLst>
                                    <p:set>
                                      <p:cBhvr>
                                        <p:cTn id="73" dur="1" fill="hold">
                                          <p:stCondLst>
                                            <p:cond delay="0"/>
                                          </p:stCondLst>
                                        </p:cTn>
                                        <p:tgtEl>
                                          <p:spTgt spid="3">
                                            <p:txEl>
                                              <p:pRg st="8" end="8"/>
                                            </p:txEl>
                                          </p:spTgt>
                                        </p:tgtEl>
                                        <p:attrNameLst>
                                          <p:attrName>style.visibility</p:attrName>
                                        </p:attrNameLst>
                                      </p:cBhvr>
                                      <p:to>
                                        <p:strVal val="visible"/>
                                      </p:to>
                                    </p:set>
                                    <p:animEffect transition="in" filter="randombar(horizontal)">
                                      <p:cBhvr>
                                        <p:cTn id="74" dur="500"/>
                                        <p:tgtEl>
                                          <p:spTgt spid="3">
                                            <p:txEl>
                                              <p:pRg st="8" end="8"/>
                                            </p:txEl>
                                          </p:spTgt>
                                        </p:tgtEl>
                                      </p:cBhvr>
                                    </p:animEffect>
                                  </p:childTnLst>
                                </p:cTn>
                              </p:par>
                              <p:par>
                                <p:cTn id="75" presetID="14" presetClass="entr" presetSubtype="10" fill="hold" nodeType="withEffect">
                                  <p:stCondLst>
                                    <p:cond delay="0"/>
                                  </p:stCondLst>
                                  <p:childTnLst>
                                    <p:set>
                                      <p:cBhvr>
                                        <p:cTn id="76" dur="1" fill="hold">
                                          <p:stCondLst>
                                            <p:cond delay="0"/>
                                          </p:stCondLst>
                                        </p:cTn>
                                        <p:tgtEl>
                                          <p:spTgt spid="3">
                                            <p:txEl>
                                              <p:pRg st="9" end="9"/>
                                            </p:txEl>
                                          </p:spTgt>
                                        </p:tgtEl>
                                        <p:attrNameLst>
                                          <p:attrName>style.visibility</p:attrName>
                                        </p:attrNameLst>
                                      </p:cBhvr>
                                      <p:to>
                                        <p:strVal val="visible"/>
                                      </p:to>
                                    </p:set>
                                    <p:animEffect transition="in" filter="randombar(horizontal)">
                                      <p:cBhvr>
                                        <p:cTn id="77" dur="500"/>
                                        <p:tgtEl>
                                          <p:spTgt spid="3">
                                            <p:txEl>
                                              <p:pRg st="9" end="9"/>
                                            </p:txEl>
                                          </p:spTgt>
                                        </p:tgtEl>
                                      </p:cBhvr>
                                    </p:animEffect>
                                  </p:childTnLst>
                                </p:cTn>
                              </p:par>
                              <p:par>
                                <p:cTn id="78" presetID="14" presetClass="entr" presetSubtype="10" fill="hold" nodeType="withEffect">
                                  <p:stCondLst>
                                    <p:cond delay="0"/>
                                  </p:stCondLst>
                                  <p:childTnLst>
                                    <p:set>
                                      <p:cBhvr>
                                        <p:cTn id="79" dur="1" fill="hold">
                                          <p:stCondLst>
                                            <p:cond delay="0"/>
                                          </p:stCondLst>
                                        </p:cTn>
                                        <p:tgtEl>
                                          <p:spTgt spid="3">
                                            <p:txEl>
                                              <p:pRg st="10" end="10"/>
                                            </p:txEl>
                                          </p:spTgt>
                                        </p:tgtEl>
                                        <p:attrNameLst>
                                          <p:attrName>style.visibility</p:attrName>
                                        </p:attrNameLst>
                                      </p:cBhvr>
                                      <p:to>
                                        <p:strVal val="visible"/>
                                      </p:to>
                                    </p:set>
                                    <p:animEffect transition="in" filter="randombar(horizontal)">
                                      <p:cBhvr>
                                        <p:cTn id="80" dur="500"/>
                                        <p:tgtEl>
                                          <p:spTgt spid="3">
                                            <p:txEl>
                                              <p:pRg st="10" end="10"/>
                                            </p:txEl>
                                          </p:spTgt>
                                        </p:tgtEl>
                                      </p:cBhvr>
                                    </p:animEffect>
                                  </p:childTnLst>
                                </p:cTn>
                              </p:par>
                              <p:par>
                                <p:cTn id="81" presetID="14" presetClass="entr" presetSubtype="10" fill="hold" nodeType="withEffect">
                                  <p:stCondLst>
                                    <p:cond delay="0"/>
                                  </p:stCondLst>
                                  <p:childTnLst>
                                    <p:set>
                                      <p:cBhvr>
                                        <p:cTn id="82" dur="1" fill="hold">
                                          <p:stCondLst>
                                            <p:cond delay="0"/>
                                          </p:stCondLst>
                                        </p:cTn>
                                        <p:tgtEl>
                                          <p:spTgt spid="3">
                                            <p:txEl>
                                              <p:pRg st="11" end="11"/>
                                            </p:txEl>
                                          </p:spTgt>
                                        </p:tgtEl>
                                        <p:attrNameLst>
                                          <p:attrName>style.visibility</p:attrName>
                                        </p:attrNameLst>
                                      </p:cBhvr>
                                      <p:to>
                                        <p:strVal val="visible"/>
                                      </p:to>
                                    </p:set>
                                    <p:animEffect transition="in" filter="randombar(horizontal)">
                                      <p:cBhvr>
                                        <p:cTn id="83" dur="500"/>
                                        <p:tgtEl>
                                          <p:spTgt spid="3">
                                            <p:txEl>
                                              <p:pRg st="11" end="11"/>
                                            </p:txEl>
                                          </p:spTgt>
                                        </p:tgtEl>
                                      </p:cBhvr>
                                    </p:animEffect>
                                  </p:childTnLst>
                                </p:cTn>
                              </p:par>
                              <p:par>
                                <p:cTn id="84" presetID="14" presetClass="entr" presetSubtype="10" fill="hold" nodeType="withEffect">
                                  <p:stCondLst>
                                    <p:cond delay="0"/>
                                  </p:stCondLst>
                                  <p:childTnLst>
                                    <p:set>
                                      <p:cBhvr>
                                        <p:cTn id="85" dur="1" fill="hold">
                                          <p:stCondLst>
                                            <p:cond delay="0"/>
                                          </p:stCondLst>
                                        </p:cTn>
                                        <p:tgtEl>
                                          <p:spTgt spid="3">
                                            <p:txEl>
                                              <p:pRg st="12" end="12"/>
                                            </p:txEl>
                                          </p:spTgt>
                                        </p:tgtEl>
                                        <p:attrNameLst>
                                          <p:attrName>style.visibility</p:attrName>
                                        </p:attrNameLst>
                                      </p:cBhvr>
                                      <p:to>
                                        <p:strVal val="visible"/>
                                      </p:to>
                                    </p:set>
                                    <p:animEffect transition="in" filter="randombar(horizontal)">
                                      <p:cBhvr>
                                        <p:cTn id="86" dur="500"/>
                                        <p:tgtEl>
                                          <p:spTgt spid="3">
                                            <p:txEl>
                                              <p:pRg st="12" end="12"/>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3">
                                            <p:txEl>
                                              <p:pRg st="13" end="13"/>
                                            </p:txEl>
                                          </p:spTgt>
                                        </p:tgtEl>
                                        <p:attrNameLst>
                                          <p:attrName>style.visibility</p:attrName>
                                        </p:attrNameLst>
                                      </p:cBhvr>
                                      <p:to>
                                        <p:strVal val="visible"/>
                                      </p:to>
                                    </p:set>
                                    <p:animEffect transition="in" filter="fade">
                                      <p:cBhvr>
                                        <p:cTn id="91" dur="1000"/>
                                        <p:tgtEl>
                                          <p:spTgt spid="3">
                                            <p:txEl>
                                              <p:pRg st="13" end="13"/>
                                            </p:txEl>
                                          </p:spTgt>
                                        </p:tgtEl>
                                      </p:cBhvr>
                                    </p:animEffect>
                                    <p:anim calcmode="lin" valueType="num">
                                      <p:cBhvr>
                                        <p:cTn id="92"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93" dur="1000" fill="hold"/>
                                        <p:tgtEl>
                                          <p:spTgt spid="3">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lvl="0" indent="0">
              <a:buNone/>
            </a:pPr>
            <a:r>
              <a:rPr lang="en-US" dirty="0"/>
              <a:t>3) </a:t>
            </a:r>
          </a:p>
          <a:p>
            <a:pPr marL="914400" lvl="1" indent="-457200">
              <a:buFont typeface="+mj-lt"/>
              <a:buAutoNum type="alphaLcParenR"/>
            </a:pPr>
            <a:r>
              <a:rPr lang="en-US" dirty="0"/>
              <a:t>12-42</a:t>
            </a:r>
          </a:p>
          <a:p>
            <a:pPr marL="914400" lvl="1" indent="-457200">
              <a:buFont typeface="+mj-lt"/>
              <a:buAutoNum type="alphaLcParenR"/>
            </a:pPr>
            <a:r>
              <a:rPr lang="en-US" dirty="0"/>
              <a:t>14-82</a:t>
            </a:r>
          </a:p>
          <a:p>
            <a:pPr marL="914400" lvl="1" indent="-457200">
              <a:buFont typeface="+mj-lt"/>
              <a:buAutoNum type="alphaLcParenR"/>
            </a:pPr>
            <a:r>
              <a:rPr lang="en-US" dirty="0"/>
              <a:t>23-64</a:t>
            </a:r>
          </a:p>
          <a:p>
            <a:pPr marL="914400" lvl="1" indent="-457200">
              <a:buFont typeface="+mj-lt"/>
              <a:buAutoNum type="alphaLcParenR"/>
            </a:pPr>
            <a:r>
              <a:rPr lang="en-US" dirty="0"/>
              <a:t>36-72</a:t>
            </a:r>
          </a:p>
          <a:p>
            <a:pPr marL="0" indent="0">
              <a:buNone/>
            </a:pPr>
            <a:r>
              <a:rPr lang="en-US" dirty="0"/>
              <a:t>Sol) In all other pairs the sum of the digits of the second no is twice the sum of the digits of the first no.</a:t>
            </a:r>
          </a:p>
          <a:p>
            <a:endParaRPr lang="en-US" dirty="0"/>
          </a:p>
        </p:txBody>
      </p:sp>
    </p:spTree>
    <p:extLst>
      <p:ext uri="{BB962C8B-B14F-4D97-AF65-F5344CB8AC3E}">
        <p14:creationId xmlns:p14="http://schemas.microsoft.com/office/powerpoint/2010/main" xmlns="" val="340358855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par>
                                <p:cTn id="11" presetID="3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3">
                                            <p:txEl>
                                              <p:pRg st="1" end="1"/>
                                            </p:txEl>
                                          </p:spTgt>
                                        </p:tgtEl>
                                      </p:cBhvr>
                                    </p:animEffect>
                                  </p:childTnLst>
                                </p:cTn>
                              </p:par>
                              <p:par>
                                <p:cTn id="17" presetID="31"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1"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2" dur="1000"/>
                                        <p:tgtEl>
                                          <p:spTgt spid="3">
                                            <p:txEl>
                                              <p:pRg st="2" end="2"/>
                                            </p:txEl>
                                          </p:spTgt>
                                        </p:tgtEl>
                                      </p:cBhvr>
                                    </p:animEffect>
                                  </p:childTnLst>
                                </p:cTn>
                              </p:par>
                              <p:par>
                                <p:cTn id="23" presetID="31"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28" dur="1000"/>
                                        <p:tgtEl>
                                          <p:spTgt spid="3">
                                            <p:txEl>
                                              <p:pRg st="3" end="3"/>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 calcmode="lin" valueType="num">
                                      <p:cBhvr additive="base">
                                        <p:cTn id="3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909" y="921391"/>
            <a:ext cx="10056091" cy="1293028"/>
          </a:xfrm>
        </p:spPr>
        <p:txBody>
          <a:bodyPr>
            <a:normAutofit fontScale="90000"/>
          </a:bodyPr>
          <a:lstStyle/>
          <a:p>
            <a:r>
              <a:rPr lang="en-US" dirty="0"/>
              <a:t>Type: 5: Choosing the ODD letter group</a:t>
            </a:r>
            <a:br>
              <a:rPr lang="en-US" dirty="0"/>
            </a:br>
            <a:endParaRPr lang="en-US" dirty="0"/>
          </a:p>
        </p:txBody>
      </p:sp>
      <p:sp>
        <p:nvSpPr>
          <p:cNvPr id="3" name="Content Placeholder 2"/>
          <p:cNvSpPr>
            <a:spLocks noGrp="1"/>
          </p:cNvSpPr>
          <p:nvPr>
            <p:ph idx="1"/>
          </p:nvPr>
        </p:nvSpPr>
        <p:spPr>
          <a:xfrm>
            <a:off x="138545" y="2041236"/>
            <a:ext cx="11841018" cy="5190835"/>
          </a:xfrm>
        </p:spPr>
        <p:txBody>
          <a:bodyPr/>
          <a:lstStyle/>
          <a:p>
            <a:pPr marL="0" indent="0">
              <a:buNone/>
            </a:pPr>
            <a:r>
              <a:rPr lang="en-US" dirty="0"/>
              <a:t>In this type of questions usually five groups of letter are given. Four of them are similar to each other in same manner while one is different and this is to be chosen by the candidate as the answer.</a:t>
            </a:r>
          </a:p>
          <a:p>
            <a:pPr marL="0" indent="0">
              <a:buNone/>
            </a:pPr>
            <a:endParaRPr lang="en-US" dirty="0"/>
          </a:p>
          <a:p>
            <a:pPr marL="0" indent="0">
              <a:buNone/>
            </a:pPr>
            <a:r>
              <a:rPr lang="en-US" dirty="0"/>
              <a:t>1) </a:t>
            </a:r>
          </a:p>
          <a:p>
            <a:pPr marL="914400" lvl="1" indent="-457200">
              <a:buFont typeface="+mj-lt"/>
              <a:buAutoNum type="alphaLcParenR"/>
            </a:pPr>
            <a:r>
              <a:rPr lang="en-US" dirty="0"/>
              <a:t>BD</a:t>
            </a:r>
          </a:p>
          <a:p>
            <a:pPr marL="914400" lvl="1" indent="-457200">
              <a:buFont typeface="+mj-lt"/>
              <a:buAutoNum type="alphaLcParenR"/>
            </a:pPr>
            <a:r>
              <a:rPr lang="en-US" dirty="0"/>
              <a:t>IK</a:t>
            </a:r>
          </a:p>
          <a:p>
            <a:pPr marL="914400" lvl="1" indent="-457200">
              <a:buFont typeface="+mj-lt"/>
              <a:buAutoNum type="alphaLcParenR"/>
            </a:pPr>
            <a:r>
              <a:rPr lang="en-US" dirty="0"/>
              <a:t>PN</a:t>
            </a:r>
          </a:p>
          <a:p>
            <a:pPr marL="914400" lvl="1" indent="-457200">
              <a:buFont typeface="+mj-lt"/>
              <a:buAutoNum type="alphaLcParenR"/>
            </a:pPr>
            <a:r>
              <a:rPr lang="en-US" dirty="0"/>
              <a:t>SU</a:t>
            </a:r>
          </a:p>
          <a:p>
            <a:pPr marL="914400" lvl="1" indent="-457200">
              <a:buFont typeface="+mj-lt"/>
              <a:buAutoNum type="alphaLcParenR"/>
            </a:pPr>
            <a:r>
              <a:rPr lang="en-US" dirty="0"/>
              <a:t>WY</a:t>
            </a:r>
          </a:p>
          <a:p>
            <a:pPr marL="0" indent="0">
              <a:buNone/>
            </a:pPr>
            <a:r>
              <a:rPr lang="en-US" dirty="0"/>
              <a:t>Sol) All other groups consist of two alternate letters in order, while in this group they are in reverse order</a:t>
            </a:r>
          </a:p>
          <a:p>
            <a:endParaRPr lang="en-US" dirty="0"/>
          </a:p>
        </p:txBody>
      </p:sp>
    </p:spTree>
    <p:extLst>
      <p:ext uri="{BB962C8B-B14F-4D97-AF65-F5344CB8AC3E}">
        <p14:creationId xmlns:p14="http://schemas.microsoft.com/office/powerpoint/2010/main" xmlns="" val="93304825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p:cTn id="25"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28" dur="1000"/>
                                        <p:tgtEl>
                                          <p:spTgt spid="3">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 calcmode="lin" valueType="num">
                                      <p:cBhvr additive="base">
                                        <p:cTn id="3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additive="base">
                                        <p:cTn id="3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 calcmode="lin" valueType="num">
                                      <p:cBhvr additive="base">
                                        <p:cTn id="4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anim calcmode="lin" valueType="num">
                                      <p:cBhvr additive="base">
                                        <p:cTn id="4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anim calcmode="lin" valueType="num">
                                      <p:cBhvr additive="base">
                                        <p:cTn id="5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1" presetClass="entr" presetSubtype="1"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animEffect transition="in" filter="wheel(1)">
                                      <p:cBhvr>
                                        <p:cTn id="59" dur="2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6255" y="1514764"/>
            <a:ext cx="11924145" cy="5237018"/>
          </a:xfrm>
        </p:spPr>
        <p:txBody>
          <a:bodyPr>
            <a:normAutofit fontScale="92500" lnSpcReduction="10000"/>
          </a:bodyPr>
          <a:lstStyle/>
          <a:p>
            <a:pPr marL="0" lvl="0" indent="0">
              <a:buNone/>
            </a:pPr>
            <a:r>
              <a:rPr lang="en-US" dirty="0"/>
              <a:t>2) </a:t>
            </a:r>
          </a:p>
          <a:p>
            <a:pPr marL="914400" lvl="1" indent="-457200">
              <a:buFont typeface="+mj-lt"/>
              <a:buAutoNum type="alphaLcParenR"/>
            </a:pPr>
            <a:r>
              <a:rPr lang="en-US" dirty="0"/>
              <a:t>BDW</a:t>
            </a:r>
          </a:p>
          <a:p>
            <a:pPr marL="914400" lvl="1" indent="-457200">
              <a:buFont typeface="+mj-lt"/>
              <a:buAutoNum type="alphaLcParenR"/>
            </a:pPr>
            <a:r>
              <a:rPr lang="en-US" dirty="0"/>
              <a:t>DFU</a:t>
            </a:r>
          </a:p>
          <a:p>
            <a:pPr marL="914400" lvl="1" indent="-457200">
              <a:buFont typeface="+mj-lt"/>
              <a:buAutoNum type="alphaLcParenR"/>
            </a:pPr>
            <a:r>
              <a:rPr lang="en-US" dirty="0"/>
              <a:t>FHS</a:t>
            </a:r>
          </a:p>
          <a:p>
            <a:pPr marL="914400" lvl="1" indent="-457200">
              <a:buFont typeface="+mj-lt"/>
              <a:buAutoNum type="alphaLcParenR"/>
            </a:pPr>
            <a:r>
              <a:rPr lang="en-US" dirty="0"/>
              <a:t>GIQ</a:t>
            </a:r>
          </a:p>
          <a:p>
            <a:pPr marL="914400" lvl="1" indent="-457200">
              <a:buFont typeface="+mj-lt"/>
              <a:buAutoNum type="alphaLcParenR"/>
            </a:pPr>
            <a:r>
              <a:rPr lang="en-US" dirty="0"/>
              <a:t>IKP</a:t>
            </a:r>
          </a:p>
          <a:p>
            <a:pPr marL="0" indent="0">
              <a:buNone/>
            </a:pPr>
            <a:r>
              <a:rPr lang="en-US" dirty="0"/>
              <a:t>Sol) In all other groups the first two letters are alternate, while 2</a:t>
            </a:r>
            <a:r>
              <a:rPr lang="en-US" baseline="30000" dirty="0"/>
              <a:t>nd</a:t>
            </a:r>
            <a:r>
              <a:rPr lang="en-US" dirty="0"/>
              <a:t> &amp; 3</a:t>
            </a:r>
            <a:r>
              <a:rPr lang="en-US" baseline="30000" dirty="0"/>
              <a:t>rd</a:t>
            </a:r>
            <a:r>
              <a:rPr lang="en-US" dirty="0"/>
              <a:t> letters occupy the same positions from the beginning and the end of the alphabet respectively.</a:t>
            </a:r>
          </a:p>
          <a:p>
            <a:pPr marL="0" indent="0">
              <a:buNone/>
            </a:pPr>
            <a:endParaRPr lang="en-US" dirty="0"/>
          </a:p>
          <a:p>
            <a:pPr marL="0" lvl="0" indent="0">
              <a:buNone/>
            </a:pPr>
            <a:r>
              <a:rPr lang="en-US" dirty="0"/>
              <a:t>3)</a:t>
            </a:r>
          </a:p>
          <a:p>
            <a:pPr marL="914400" lvl="1" indent="-457200">
              <a:buFont typeface="+mj-lt"/>
              <a:buAutoNum type="alphaLcParenR"/>
            </a:pPr>
            <a:r>
              <a:rPr lang="en-US" dirty="0"/>
              <a:t>CEAR</a:t>
            </a:r>
          </a:p>
          <a:p>
            <a:pPr marL="914400" lvl="1" indent="-457200">
              <a:buFont typeface="+mj-lt"/>
              <a:buAutoNum type="alphaLcParenR"/>
            </a:pPr>
            <a:r>
              <a:rPr lang="en-US" dirty="0"/>
              <a:t>DEAR</a:t>
            </a:r>
          </a:p>
          <a:p>
            <a:pPr marL="914400" lvl="1" indent="-457200">
              <a:buFont typeface="+mj-lt"/>
              <a:buAutoNum type="alphaLcParenR"/>
            </a:pPr>
            <a:r>
              <a:rPr lang="en-US" dirty="0"/>
              <a:t>NEAR</a:t>
            </a:r>
          </a:p>
          <a:p>
            <a:pPr marL="914400" lvl="1" indent="-457200">
              <a:buFont typeface="+mj-lt"/>
              <a:buAutoNum type="alphaLcParenR"/>
            </a:pPr>
            <a:r>
              <a:rPr lang="en-US" dirty="0"/>
              <a:t>WEAR</a:t>
            </a:r>
          </a:p>
          <a:p>
            <a:pPr marL="914400" lvl="1" indent="-457200">
              <a:buFont typeface="+mj-lt"/>
              <a:buAutoNum type="alphaLcParenR"/>
            </a:pPr>
            <a:r>
              <a:rPr lang="en-US" dirty="0"/>
              <a:t>TEAR</a:t>
            </a:r>
          </a:p>
          <a:p>
            <a:pPr marL="0" indent="0">
              <a:buNone/>
            </a:pPr>
            <a:r>
              <a:rPr lang="en-US" dirty="0"/>
              <a:t>Sol) Meaningful words</a:t>
            </a:r>
          </a:p>
          <a:p>
            <a:pPr marL="0" indent="0">
              <a:buNone/>
            </a:pPr>
            <a:endParaRPr lang="en-US" dirty="0"/>
          </a:p>
        </p:txBody>
      </p:sp>
    </p:spTree>
    <p:extLst>
      <p:ext uri="{BB962C8B-B14F-4D97-AF65-F5344CB8AC3E}">
        <p14:creationId xmlns:p14="http://schemas.microsoft.com/office/powerpoint/2010/main" xmlns="" val="79796438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par>
                                <p:cTn id="11" presetID="3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3">
                                            <p:txEl>
                                              <p:pRg st="1" end="1"/>
                                            </p:txEl>
                                          </p:spTgt>
                                        </p:tgtEl>
                                      </p:cBhvr>
                                    </p:animEffect>
                                  </p:childTnLst>
                                </p:cTn>
                              </p:par>
                              <p:par>
                                <p:cTn id="17" presetID="31"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1"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2" dur="1000"/>
                                        <p:tgtEl>
                                          <p:spTgt spid="3">
                                            <p:txEl>
                                              <p:pRg st="2" end="2"/>
                                            </p:txEl>
                                          </p:spTgt>
                                        </p:tgtEl>
                                      </p:cBhvr>
                                    </p:animEffect>
                                  </p:childTnLst>
                                </p:cTn>
                              </p:par>
                              <p:par>
                                <p:cTn id="23" presetID="31"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28" dur="1000"/>
                                        <p:tgtEl>
                                          <p:spTgt spid="3">
                                            <p:txEl>
                                              <p:pRg st="3" end="3"/>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4" end="4"/>
                                            </p:txEl>
                                          </p:spTgt>
                                        </p:tgtEl>
                                      </p:cBhvr>
                                    </p:animEffect>
                                  </p:childTnLst>
                                </p:cTn>
                              </p:par>
                              <p:par>
                                <p:cTn id="35" presetID="31" presetClass="entr" presetSubtype="0"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p:cTn id="37"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8"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39"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40" dur="1000"/>
                                        <p:tgtEl>
                                          <p:spTgt spid="3">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6" presetClass="entr" presetSubtype="0"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wipe(down)">
                                      <p:cBhvr>
                                        <p:cTn id="45" dur="580">
                                          <p:stCondLst>
                                            <p:cond delay="0"/>
                                          </p:stCondLst>
                                        </p:cTn>
                                        <p:tgtEl>
                                          <p:spTgt spid="3">
                                            <p:txEl>
                                              <p:pRg st="6" end="6"/>
                                            </p:txEl>
                                          </p:spTgt>
                                        </p:tgtEl>
                                      </p:cBhvr>
                                    </p:animEffect>
                                    <p:anim calcmode="lin" valueType="num">
                                      <p:cBhvr>
                                        <p:cTn id="46"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51" dur="26">
                                          <p:stCondLst>
                                            <p:cond delay="650"/>
                                          </p:stCondLst>
                                        </p:cTn>
                                        <p:tgtEl>
                                          <p:spTgt spid="3">
                                            <p:txEl>
                                              <p:pRg st="6" end="6"/>
                                            </p:txEl>
                                          </p:spTgt>
                                        </p:tgtEl>
                                      </p:cBhvr>
                                      <p:to x="100000" y="60000"/>
                                    </p:animScale>
                                    <p:animScale>
                                      <p:cBhvr>
                                        <p:cTn id="52" dur="166" decel="50000">
                                          <p:stCondLst>
                                            <p:cond delay="676"/>
                                          </p:stCondLst>
                                        </p:cTn>
                                        <p:tgtEl>
                                          <p:spTgt spid="3">
                                            <p:txEl>
                                              <p:pRg st="6" end="6"/>
                                            </p:txEl>
                                          </p:spTgt>
                                        </p:tgtEl>
                                      </p:cBhvr>
                                      <p:to x="100000" y="100000"/>
                                    </p:animScale>
                                    <p:animScale>
                                      <p:cBhvr>
                                        <p:cTn id="53" dur="26">
                                          <p:stCondLst>
                                            <p:cond delay="1312"/>
                                          </p:stCondLst>
                                        </p:cTn>
                                        <p:tgtEl>
                                          <p:spTgt spid="3">
                                            <p:txEl>
                                              <p:pRg st="6" end="6"/>
                                            </p:txEl>
                                          </p:spTgt>
                                        </p:tgtEl>
                                      </p:cBhvr>
                                      <p:to x="100000" y="80000"/>
                                    </p:animScale>
                                    <p:animScale>
                                      <p:cBhvr>
                                        <p:cTn id="54" dur="166" decel="50000">
                                          <p:stCondLst>
                                            <p:cond delay="1338"/>
                                          </p:stCondLst>
                                        </p:cTn>
                                        <p:tgtEl>
                                          <p:spTgt spid="3">
                                            <p:txEl>
                                              <p:pRg st="6" end="6"/>
                                            </p:txEl>
                                          </p:spTgt>
                                        </p:tgtEl>
                                      </p:cBhvr>
                                      <p:to x="100000" y="100000"/>
                                    </p:animScale>
                                    <p:animScale>
                                      <p:cBhvr>
                                        <p:cTn id="55" dur="26">
                                          <p:stCondLst>
                                            <p:cond delay="1642"/>
                                          </p:stCondLst>
                                        </p:cTn>
                                        <p:tgtEl>
                                          <p:spTgt spid="3">
                                            <p:txEl>
                                              <p:pRg st="6" end="6"/>
                                            </p:txEl>
                                          </p:spTgt>
                                        </p:tgtEl>
                                      </p:cBhvr>
                                      <p:to x="100000" y="90000"/>
                                    </p:animScale>
                                    <p:animScale>
                                      <p:cBhvr>
                                        <p:cTn id="56" dur="166" decel="50000">
                                          <p:stCondLst>
                                            <p:cond delay="1668"/>
                                          </p:stCondLst>
                                        </p:cTn>
                                        <p:tgtEl>
                                          <p:spTgt spid="3">
                                            <p:txEl>
                                              <p:pRg st="6" end="6"/>
                                            </p:txEl>
                                          </p:spTgt>
                                        </p:tgtEl>
                                      </p:cBhvr>
                                      <p:to x="100000" y="100000"/>
                                    </p:animScale>
                                    <p:animScale>
                                      <p:cBhvr>
                                        <p:cTn id="57" dur="26">
                                          <p:stCondLst>
                                            <p:cond delay="1808"/>
                                          </p:stCondLst>
                                        </p:cTn>
                                        <p:tgtEl>
                                          <p:spTgt spid="3">
                                            <p:txEl>
                                              <p:pRg st="6" end="6"/>
                                            </p:txEl>
                                          </p:spTgt>
                                        </p:tgtEl>
                                      </p:cBhvr>
                                      <p:to x="100000" y="95000"/>
                                    </p:animScale>
                                    <p:animScale>
                                      <p:cBhvr>
                                        <p:cTn id="58" dur="166" decel="50000">
                                          <p:stCondLst>
                                            <p:cond delay="1834"/>
                                          </p:stCondLst>
                                        </p:cTn>
                                        <p:tgtEl>
                                          <p:spTgt spid="3">
                                            <p:txEl>
                                              <p:pRg st="6" end="6"/>
                                            </p:txEl>
                                          </p:spTgt>
                                        </p:tgtEl>
                                      </p:cBhvr>
                                      <p:to x="100000" y="100000"/>
                                    </p:animScale>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 calcmode="lin" valueType="num">
                                      <p:cBhvr>
                                        <p:cTn id="63"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64" dur="1000" fill="hold"/>
                                        <p:tgtEl>
                                          <p:spTgt spid="3">
                                            <p:txEl>
                                              <p:pRg st="8" end="8"/>
                                            </p:txEl>
                                          </p:spTgt>
                                        </p:tgtEl>
                                        <p:attrNameLst>
                                          <p:attrName>ppt_h</p:attrName>
                                        </p:attrNameLst>
                                      </p:cBhvr>
                                      <p:tavLst>
                                        <p:tav tm="0">
                                          <p:val>
                                            <p:fltVal val="0"/>
                                          </p:val>
                                        </p:tav>
                                        <p:tav tm="100000">
                                          <p:val>
                                            <p:strVal val="#ppt_h"/>
                                          </p:val>
                                        </p:tav>
                                      </p:tavLst>
                                    </p:anim>
                                    <p:anim calcmode="lin" valueType="num">
                                      <p:cBhvr>
                                        <p:cTn id="65" dur="1000" fill="hold"/>
                                        <p:tgtEl>
                                          <p:spTgt spid="3">
                                            <p:txEl>
                                              <p:pRg st="8" end="8"/>
                                            </p:txEl>
                                          </p:spTgt>
                                        </p:tgtEl>
                                        <p:attrNameLst>
                                          <p:attrName>style.rotation</p:attrName>
                                        </p:attrNameLst>
                                      </p:cBhvr>
                                      <p:tavLst>
                                        <p:tav tm="0">
                                          <p:val>
                                            <p:fltVal val="90"/>
                                          </p:val>
                                        </p:tav>
                                        <p:tav tm="100000">
                                          <p:val>
                                            <p:fltVal val="0"/>
                                          </p:val>
                                        </p:tav>
                                      </p:tavLst>
                                    </p:anim>
                                    <p:animEffect transition="in" filter="fade">
                                      <p:cBhvr>
                                        <p:cTn id="66" dur="1000"/>
                                        <p:tgtEl>
                                          <p:spTgt spid="3">
                                            <p:txEl>
                                              <p:pRg st="8" end="8"/>
                                            </p:txEl>
                                          </p:spTgt>
                                        </p:tgtEl>
                                      </p:cBhvr>
                                    </p:animEffect>
                                  </p:childTnLst>
                                </p:cTn>
                              </p:par>
                              <p:par>
                                <p:cTn id="67" presetID="31" presetClass="entr" presetSubtype="0" fill="hold" nodeType="withEffect">
                                  <p:stCondLst>
                                    <p:cond delay="0"/>
                                  </p:stCondLst>
                                  <p:childTnLst>
                                    <p:set>
                                      <p:cBhvr>
                                        <p:cTn id="68" dur="1" fill="hold">
                                          <p:stCondLst>
                                            <p:cond delay="0"/>
                                          </p:stCondLst>
                                        </p:cTn>
                                        <p:tgtEl>
                                          <p:spTgt spid="3">
                                            <p:txEl>
                                              <p:pRg st="9" end="9"/>
                                            </p:txEl>
                                          </p:spTgt>
                                        </p:tgtEl>
                                        <p:attrNameLst>
                                          <p:attrName>style.visibility</p:attrName>
                                        </p:attrNameLst>
                                      </p:cBhvr>
                                      <p:to>
                                        <p:strVal val="visible"/>
                                      </p:to>
                                    </p:set>
                                    <p:anim calcmode="lin" valueType="num">
                                      <p:cBhvr>
                                        <p:cTn id="69" dur="1000" fill="hold"/>
                                        <p:tgtEl>
                                          <p:spTgt spid="3">
                                            <p:txEl>
                                              <p:pRg st="9" end="9"/>
                                            </p:txEl>
                                          </p:spTgt>
                                        </p:tgtEl>
                                        <p:attrNameLst>
                                          <p:attrName>ppt_w</p:attrName>
                                        </p:attrNameLst>
                                      </p:cBhvr>
                                      <p:tavLst>
                                        <p:tav tm="0">
                                          <p:val>
                                            <p:fltVal val="0"/>
                                          </p:val>
                                        </p:tav>
                                        <p:tav tm="100000">
                                          <p:val>
                                            <p:strVal val="#ppt_w"/>
                                          </p:val>
                                        </p:tav>
                                      </p:tavLst>
                                    </p:anim>
                                    <p:anim calcmode="lin" valueType="num">
                                      <p:cBhvr>
                                        <p:cTn id="70" dur="1000" fill="hold"/>
                                        <p:tgtEl>
                                          <p:spTgt spid="3">
                                            <p:txEl>
                                              <p:pRg st="9" end="9"/>
                                            </p:txEl>
                                          </p:spTgt>
                                        </p:tgtEl>
                                        <p:attrNameLst>
                                          <p:attrName>ppt_h</p:attrName>
                                        </p:attrNameLst>
                                      </p:cBhvr>
                                      <p:tavLst>
                                        <p:tav tm="0">
                                          <p:val>
                                            <p:fltVal val="0"/>
                                          </p:val>
                                        </p:tav>
                                        <p:tav tm="100000">
                                          <p:val>
                                            <p:strVal val="#ppt_h"/>
                                          </p:val>
                                        </p:tav>
                                      </p:tavLst>
                                    </p:anim>
                                    <p:anim calcmode="lin" valueType="num">
                                      <p:cBhvr>
                                        <p:cTn id="71" dur="1000" fill="hold"/>
                                        <p:tgtEl>
                                          <p:spTgt spid="3">
                                            <p:txEl>
                                              <p:pRg st="9" end="9"/>
                                            </p:txEl>
                                          </p:spTgt>
                                        </p:tgtEl>
                                        <p:attrNameLst>
                                          <p:attrName>style.rotation</p:attrName>
                                        </p:attrNameLst>
                                      </p:cBhvr>
                                      <p:tavLst>
                                        <p:tav tm="0">
                                          <p:val>
                                            <p:fltVal val="90"/>
                                          </p:val>
                                        </p:tav>
                                        <p:tav tm="100000">
                                          <p:val>
                                            <p:fltVal val="0"/>
                                          </p:val>
                                        </p:tav>
                                      </p:tavLst>
                                    </p:anim>
                                    <p:animEffect transition="in" filter="fade">
                                      <p:cBhvr>
                                        <p:cTn id="72" dur="1000"/>
                                        <p:tgtEl>
                                          <p:spTgt spid="3">
                                            <p:txEl>
                                              <p:pRg st="9" end="9"/>
                                            </p:txEl>
                                          </p:spTgt>
                                        </p:tgtEl>
                                      </p:cBhvr>
                                    </p:animEffect>
                                  </p:childTnLst>
                                </p:cTn>
                              </p:par>
                              <p:par>
                                <p:cTn id="73" presetID="31" presetClass="entr" presetSubtype="0" fill="hold" nodeType="withEffect">
                                  <p:stCondLst>
                                    <p:cond delay="0"/>
                                  </p:stCondLst>
                                  <p:childTnLst>
                                    <p:set>
                                      <p:cBhvr>
                                        <p:cTn id="74" dur="1" fill="hold">
                                          <p:stCondLst>
                                            <p:cond delay="0"/>
                                          </p:stCondLst>
                                        </p:cTn>
                                        <p:tgtEl>
                                          <p:spTgt spid="3">
                                            <p:txEl>
                                              <p:pRg st="10" end="10"/>
                                            </p:txEl>
                                          </p:spTgt>
                                        </p:tgtEl>
                                        <p:attrNameLst>
                                          <p:attrName>style.visibility</p:attrName>
                                        </p:attrNameLst>
                                      </p:cBhvr>
                                      <p:to>
                                        <p:strVal val="visible"/>
                                      </p:to>
                                    </p:set>
                                    <p:anim calcmode="lin" valueType="num">
                                      <p:cBhvr>
                                        <p:cTn id="75" dur="10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76" dur="1000" fill="hold"/>
                                        <p:tgtEl>
                                          <p:spTgt spid="3">
                                            <p:txEl>
                                              <p:pRg st="10" end="10"/>
                                            </p:txEl>
                                          </p:spTgt>
                                        </p:tgtEl>
                                        <p:attrNameLst>
                                          <p:attrName>ppt_h</p:attrName>
                                        </p:attrNameLst>
                                      </p:cBhvr>
                                      <p:tavLst>
                                        <p:tav tm="0">
                                          <p:val>
                                            <p:fltVal val="0"/>
                                          </p:val>
                                        </p:tav>
                                        <p:tav tm="100000">
                                          <p:val>
                                            <p:strVal val="#ppt_h"/>
                                          </p:val>
                                        </p:tav>
                                      </p:tavLst>
                                    </p:anim>
                                    <p:anim calcmode="lin" valueType="num">
                                      <p:cBhvr>
                                        <p:cTn id="77" dur="1000" fill="hold"/>
                                        <p:tgtEl>
                                          <p:spTgt spid="3">
                                            <p:txEl>
                                              <p:pRg st="10" end="10"/>
                                            </p:txEl>
                                          </p:spTgt>
                                        </p:tgtEl>
                                        <p:attrNameLst>
                                          <p:attrName>style.rotation</p:attrName>
                                        </p:attrNameLst>
                                      </p:cBhvr>
                                      <p:tavLst>
                                        <p:tav tm="0">
                                          <p:val>
                                            <p:fltVal val="90"/>
                                          </p:val>
                                        </p:tav>
                                        <p:tav tm="100000">
                                          <p:val>
                                            <p:fltVal val="0"/>
                                          </p:val>
                                        </p:tav>
                                      </p:tavLst>
                                    </p:anim>
                                    <p:animEffect transition="in" filter="fade">
                                      <p:cBhvr>
                                        <p:cTn id="78" dur="1000"/>
                                        <p:tgtEl>
                                          <p:spTgt spid="3">
                                            <p:txEl>
                                              <p:pRg st="10" end="10"/>
                                            </p:txEl>
                                          </p:spTgt>
                                        </p:tgtEl>
                                      </p:cBhvr>
                                    </p:animEffect>
                                  </p:childTnLst>
                                </p:cTn>
                              </p:par>
                              <p:par>
                                <p:cTn id="79" presetID="31" presetClass="entr" presetSubtype="0" fill="hold" nodeType="withEffect">
                                  <p:stCondLst>
                                    <p:cond delay="0"/>
                                  </p:stCondLst>
                                  <p:childTnLst>
                                    <p:set>
                                      <p:cBhvr>
                                        <p:cTn id="80" dur="1" fill="hold">
                                          <p:stCondLst>
                                            <p:cond delay="0"/>
                                          </p:stCondLst>
                                        </p:cTn>
                                        <p:tgtEl>
                                          <p:spTgt spid="3">
                                            <p:txEl>
                                              <p:pRg st="11" end="11"/>
                                            </p:txEl>
                                          </p:spTgt>
                                        </p:tgtEl>
                                        <p:attrNameLst>
                                          <p:attrName>style.visibility</p:attrName>
                                        </p:attrNameLst>
                                      </p:cBhvr>
                                      <p:to>
                                        <p:strVal val="visible"/>
                                      </p:to>
                                    </p:set>
                                    <p:anim calcmode="lin" valueType="num">
                                      <p:cBhvr>
                                        <p:cTn id="81" dur="10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82" dur="1000" fill="hold"/>
                                        <p:tgtEl>
                                          <p:spTgt spid="3">
                                            <p:txEl>
                                              <p:pRg st="11" end="11"/>
                                            </p:txEl>
                                          </p:spTgt>
                                        </p:tgtEl>
                                        <p:attrNameLst>
                                          <p:attrName>ppt_h</p:attrName>
                                        </p:attrNameLst>
                                      </p:cBhvr>
                                      <p:tavLst>
                                        <p:tav tm="0">
                                          <p:val>
                                            <p:fltVal val="0"/>
                                          </p:val>
                                        </p:tav>
                                        <p:tav tm="100000">
                                          <p:val>
                                            <p:strVal val="#ppt_h"/>
                                          </p:val>
                                        </p:tav>
                                      </p:tavLst>
                                    </p:anim>
                                    <p:anim calcmode="lin" valueType="num">
                                      <p:cBhvr>
                                        <p:cTn id="83" dur="1000" fill="hold"/>
                                        <p:tgtEl>
                                          <p:spTgt spid="3">
                                            <p:txEl>
                                              <p:pRg st="11" end="11"/>
                                            </p:txEl>
                                          </p:spTgt>
                                        </p:tgtEl>
                                        <p:attrNameLst>
                                          <p:attrName>style.rotation</p:attrName>
                                        </p:attrNameLst>
                                      </p:cBhvr>
                                      <p:tavLst>
                                        <p:tav tm="0">
                                          <p:val>
                                            <p:fltVal val="90"/>
                                          </p:val>
                                        </p:tav>
                                        <p:tav tm="100000">
                                          <p:val>
                                            <p:fltVal val="0"/>
                                          </p:val>
                                        </p:tav>
                                      </p:tavLst>
                                    </p:anim>
                                    <p:animEffect transition="in" filter="fade">
                                      <p:cBhvr>
                                        <p:cTn id="84" dur="1000"/>
                                        <p:tgtEl>
                                          <p:spTgt spid="3">
                                            <p:txEl>
                                              <p:pRg st="11" end="11"/>
                                            </p:txEl>
                                          </p:spTgt>
                                        </p:tgtEl>
                                      </p:cBhvr>
                                    </p:animEffect>
                                  </p:childTnLst>
                                </p:cTn>
                              </p:par>
                              <p:par>
                                <p:cTn id="85" presetID="31" presetClass="entr" presetSubtype="0" fill="hold" nodeType="withEffect">
                                  <p:stCondLst>
                                    <p:cond delay="0"/>
                                  </p:stCondLst>
                                  <p:childTnLst>
                                    <p:set>
                                      <p:cBhvr>
                                        <p:cTn id="86" dur="1" fill="hold">
                                          <p:stCondLst>
                                            <p:cond delay="0"/>
                                          </p:stCondLst>
                                        </p:cTn>
                                        <p:tgtEl>
                                          <p:spTgt spid="3">
                                            <p:txEl>
                                              <p:pRg st="12" end="12"/>
                                            </p:txEl>
                                          </p:spTgt>
                                        </p:tgtEl>
                                        <p:attrNameLst>
                                          <p:attrName>style.visibility</p:attrName>
                                        </p:attrNameLst>
                                      </p:cBhvr>
                                      <p:to>
                                        <p:strVal val="visible"/>
                                      </p:to>
                                    </p:set>
                                    <p:anim calcmode="lin" valueType="num">
                                      <p:cBhvr>
                                        <p:cTn id="87" dur="1000" fill="hold"/>
                                        <p:tgtEl>
                                          <p:spTgt spid="3">
                                            <p:txEl>
                                              <p:pRg st="12" end="12"/>
                                            </p:txEl>
                                          </p:spTgt>
                                        </p:tgtEl>
                                        <p:attrNameLst>
                                          <p:attrName>ppt_w</p:attrName>
                                        </p:attrNameLst>
                                      </p:cBhvr>
                                      <p:tavLst>
                                        <p:tav tm="0">
                                          <p:val>
                                            <p:fltVal val="0"/>
                                          </p:val>
                                        </p:tav>
                                        <p:tav tm="100000">
                                          <p:val>
                                            <p:strVal val="#ppt_w"/>
                                          </p:val>
                                        </p:tav>
                                      </p:tavLst>
                                    </p:anim>
                                    <p:anim calcmode="lin" valueType="num">
                                      <p:cBhvr>
                                        <p:cTn id="88" dur="1000" fill="hold"/>
                                        <p:tgtEl>
                                          <p:spTgt spid="3">
                                            <p:txEl>
                                              <p:pRg st="12" end="12"/>
                                            </p:txEl>
                                          </p:spTgt>
                                        </p:tgtEl>
                                        <p:attrNameLst>
                                          <p:attrName>ppt_h</p:attrName>
                                        </p:attrNameLst>
                                      </p:cBhvr>
                                      <p:tavLst>
                                        <p:tav tm="0">
                                          <p:val>
                                            <p:fltVal val="0"/>
                                          </p:val>
                                        </p:tav>
                                        <p:tav tm="100000">
                                          <p:val>
                                            <p:strVal val="#ppt_h"/>
                                          </p:val>
                                        </p:tav>
                                      </p:tavLst>
                                    </p:anim>
                                    <p:anim calcmode="lin" valueType="num">
                                      <p:cBhvr>
                                        <p:cTn id="89" dur="1000" fill="hold"/>
                                        <p:tgtEl>
                                          <p:spTgt spid="3">
                                            <p:txEl>
                                              <p:pRg st="12" end="12"/>
                                            </p:txEl>
                                          </p:spTgt>
                                        </p:tgtEl>
                                        <p:attrNameLst>
                                          <p:attrName>style.rotation</p:attrName>
                                        </p:attrNameLst>
                                      </p:cBhvr>
                                      <p:tavLst>
                                        <p:tav tm="0">
                                          <p:val>
                                            <p:fltVal val="90"/>
                                          </p:val>
                                        </p:tav>
                                        <p:tav tm="100000">
                                          <p:val>
                                            <p:fltVal val="0"/>
                                          </p:val>
                                        </p:tav>
                                      </p:tavLst>
                                    </p:anim>
                                    <p:animEffect transition="in" filter="fade">
                                      <p:cBhvr>
                                        <p:cTn id="90" dur="1000"/>
                                        <p:tgtEl>
                                          <p:spTgt spid="3">
                                            <p:txEl>
                                              <p:pRg st="12" end="12"/>
                                            </p:txEl>
                                          </p:spTgt>
                                        </p:tgtEl>
                                      </p:cBhvr>
                                    </p:animEffect>
                                  </p:childTnLst>
                                </p:cTn>
                              </p:par>
                              <p:par>
                                <p:cTn id="91" presetID="31" presetClass="entr" presetSubtype="0" fill="hold" nodeType="withEffect">
                                  <p:stCondLst>
                                    <p:cond delay="0"/>
                                  </p:stCondLst>
                                  <p:childTnLst>
                                    <p:set>
                                      <p:cBhvr>
                                        <p:cTn id="92" dur="1" fill="hold">
                                          <p:stCondLst>
                                            <p:cond delay="0"/>
                                          </p:stCondLst>
                                        </p:cTn>
                                        <p:tgtEl>
                                          <p:spTgt spid="3">
                                            <p:txEl>
                                              <p:pRg st="13" end="13"/>
                                            </p:txEl>
                                          </p:spTgt>
                                        </p:tgtEl>
                                        <p:attrNameLst>
                                          <p:attrName>style.visibility</p:attrName>
                                        </p:attrNameLst>
                                      </p:cBhvr>
                                      <p:to>
                                        <p:strVal val="visible"/>
                                      </p:to>
                                    </p:set>
                                    <p:anim calcmode="lin" valueType="num">
                                      <p:cBhvr>
                                        <p:cTn id="93" dur="1000" fill="hold"/>
                                        <p:tgtEl>
                                          <p:spTgt spid="3">
                                            <p:txEl>
                                              <p:pRg st="13" end="13"/>
                                            </p:txEl>
                                          </p:spTgt>
                                        </p:tgtEl>
                                        <p:attrNameLst>
                                          <p:attrName>ppt_w</p:attrName>
                                        </p:attrNameLst>
                                      </p:cBhvr>
                                      <p:tavLst>
                                        <p:tav tm="0">
                                          <p:val>
                                            <p:fltVal val="0"/>
                                          </p:val>
                                        </p:tav>
                                        <p:tav tm="100000">
                                          <p:val>
                                            <p:strVal val="#ppt_w"/>
                                          </p:val>
                                        </p:tav>
                                      </p:tavLst>
                                    </p:anim>
                                    <p:anim calcmode="lin" valueType="num">
                                      <p:cBhvr>
                                        <p:cTn id="94" dur="1000" fill="hold"/>
                                        <p:tgtEl>
                                          <p:spTgt spid="3">
                                            <p:txEl>
                                              <p:pRg st="13" end="13"/>
                                            </p:txEl>
                                          </p:spTgt>
                                        </p:tgtEl>
                                        <p:attrNameLst>
                                          <p:attrName>ppt_h</p:attrName>
                                        </p:attrNameLst>
                                      </p:cBhvr>
                                      <p:tavLst>
                                        <p:tav tm="0">
                                          <p:val>
                                            <p:fltVal val="0"/>
                                          </p:val>
                                        </p:tav>
                                        <p:tav tm="100000">
                                          <p:val>
                                            <p:strVal val="#ppt_h"/>
                                          </p:val>
                                        </p:tav>
                                      </p:tavLst>
                                    </p:anim>
                                    <p:anim calcmode="lin" valueType="num">
                                      <p:cBhvr>
                                        <p:cTn id="95" dur="1000" fill="hold"/>
                                        <p:tgtEl>
                                          <p:spTgt spid="3">
                                            <p:txEl>
                                              <p:pRg st="13" end="13"/>
                                            </p:txEl>
                                          </p:spTgt>
                                        </p:tgtEl>
                                        <p:attrNameLst>
                                          <p:attrName>style.rotation</p:attrName>
                                        </p:attrNameLst>
                                      </p:cBhvr>
                                      <p:tavLst>
                                        <p:tav tm="0">
                                          <p:val>
                                            <p:fltVal val="90"/>
                                          </p:val>
                                        </p:tav>
                                        <p:tav tm="100000">
                                          <p:val>
                                            <p:fltVal val="0"/>
                                          </p:val>
                                        </p:tav>
                                      </p:tavLst>
                                    </p:anim>
                                    <p:animEffect transition="in" filter="fade">
                                      <p:cBhvr>
                                        <p:cTn id="96" dur="1000"/>
                                        <p:tgtEl>
                                          <p:spTgt spid="3">
                                            <p:txEl>
                                              <p:pRg st="13" end="13"/>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42" presetClass="entr" presetSubtype="0" fill="hold" nodeType="clickEffect">
                                  <p:stCondLst>
                                    <p:cond delay="0"/>
                                  </p:stCondLst>
                                  <p:childTnLst>
                                    <p:set>
                                      <p:cBhvr>
                                        <p:cTn id="100" dur="1" fill="hold">
                                          <p:stCondLst>
                                            <p:cond delay="0"/>
                                          </p:stCondLst>
                                        </p:cTn>
                                        <p:tgtEl>
                                          <p:spTgt spid="3">
                                            <p:txEl>
                                              <p:pRg st="14" end="14"/>
                                            </p:txEl>
                                          </p:spTgt>
                                        </p:tgtEl>
                                        <p:attrNameLst>
                                          <p:attrName>style.visibility</p:attrName>
                                        </p:attrNameLst>
                                      </p:cBhvr>
                                      <p:to>
                                        <p:strVal val="visible"/>
                                      </p:to>
                                    </p:set>
                                    <p:animEffect transition="in" filter="fade">
                                      <p:cBhvr>
                                        <p:cTn id="101" dur="1000"/>
                                        <p:tgtEl>
                                          <p:spTgt spid="3">
                                            <p:txEl>
                                              <p:pRg st="14" end="14"/>
                                            </p:txEl>
                                          </p:spTgt>
                                        </p:tgtEl>
                                      </p:cBhvr>
                                    </p:animEffect>
                                    <p:anim calcmode="lin" valueType="num">
                                      <p:cBhvr>
                                        <p:cTn id="102" dur="1000" fill="hold"/>
                                        <p:tgtEl>
                                          <p:spTgt spid="3">
                                            <p:txEl>
                                              <p:pRg st="14" end="14"/>
                                            </p:txEl>
                                          </p:spTgt>
                                        </p:tgtEl>
                                        <p:attrNameLst>
                                          <p:attrName>ppt_x</p:attrName>
                                        </p:attrNameLst>
                                      </p:cBhvr>
                                      <p:tavLst>
                                        <p:tav tm="0">
                                          <p:val>
                                            <p:strVal val="#ppt_x"/>
                                          </p:val>
                                        </p:tav>
                                        <p:tav tm="100000">
                                          <p:val>
                                            <p:strVal val="#ppt_x"/>
                                          </p:val>
                                        </p:tav>
                                      </p:tavLst>
                                    </p:anim>
                                    <p:anim calcmode="lin" valueType="num">
                                      <p:cBhvr>
                                        <p:cTn id="103" dur="1000" fill="hold"/>
                                        <p:tgtEl>
                                          <p:spTgt spid="3">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514991"/>
            <a:ext cx="8610600" cy="1293028"/>
          </a:xfrm>
        </p:spPr>
        <p:txBody>
          <a:bodyPr/>
          <a:lstStyle/>
          <a:p>
            <a:r>
              <a:rPr lang="en-US" dirty="0"/>
              <a:t>Coding – Decoding</a:t>
            </a:r>
          </a:p>
        </p:txBody>
      </p:sp>
      <p:sp>
        <p:nvSpPr>
          <p:cNvPr id="3" name="Content Placeholder 2"/>
          <p:cNvSpPr>
            <a:spLocks noGrp="1"/>
          </p:cNvSpPr>
          <p:nvPr>
            <p:ph idx="1"/>
          </p:nvPr>
        </p:nvSpPr>
        <p:spPr/>
        <p:txBody>
          <a:bodyPr/>
          <a:lstStyle/>
          <a:p>
            <a:r>
              <a:rPr lang="en-US" sz="3200" dirty="0"/>
              <a:t>A code is a system of signals therefore coding is a method of transmitting a message between the sender and the receiver without a 3</a:t>
            </a:r>
            <a:r>
              <a:rPr lang="en-US" sz="3200" baseline="30000" dirty="0"/>
              <a:t>rd</a:t>
            </a:r>
            <a:r>
              <a:rPr lang="en-US" sz="3200" dirty="0"/>
              <a:t> person knowing it.</a:t>
            </a:r>
          </a:p>
          <a:p>
            <a:r>
              <a:rPr lang="en-US" sz="3200" dirty="0"/>
              <a:t>The coding and decoding test is set up to judge the candidates ability to decipher the rule that codes a particular word/ message and break the code to decipher the message.</a:t>
            </a:r>
          </a:p>
          <a:p>
            <a:endParaRPr lang="en-US" dirty="0"/>
          </a:p>
        </p:txBody>
      </p:sp>
    </p:spTree>
    <p:extLst>
      <p:ext uri="{BB962C8B-B14F-4D97-AF65-F5344CB8AC3E}">
        <p14:creationId xmlns:p14="http://schemas.microsoft.com/office/powerpoint/2010/main" xmlns="" val="225234810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p:cTn id="13"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5"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6" dur="1000"/>
                                        <p:tgtEl>
                                          <p:spTgt spid="3">
                                            <p:txEl>
                                              <p:pRg st="0" end="0"/>
                                            </p:txEl>
                                          </p:spTgt>
                                        </p:tgtEl>
                                      </p:cBhvr>
                                    </p:animEffect>
                                  </p:childTnLst>
                                </p:cTn>
                              </p:par>
                              <p:par>
                                <p:cTn id="17" presetID="31" presetClass="entr" presetSubtype="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p:cTn id="19"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0"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1"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22"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588882"/>
            <a:ext cx="8610600" cy="1293028"/>
          </a:xfrm>
        </p:spPr>
        <p:txBody>
          <a:bodyPr/>
          <a:lstStyle/>
          <a:p>
            <a:r>
              <a:rPr lang="en-US" dirty="0"/>
              <a:t>Letter coding </a:t>
            </a:r>
            <a:br>
              <a:rPr lang="en-US" dirty="0"/>
            </a:br>
            <a:endParaRPr lang="en-US" dirty="0"/>
          </a:p>
        </p:txBody>
      </p:sp>
      <p:sp>
        <p:nvSpPr>
          <p:cNvPr id="3" name="Content Placeholder 2"/>
          <p:cNvSpPr>
            <a:spLocks noGrp="1"/>
          </p:cNvSpPr>
          <p:nvPr>
            <p:ph idx="1"/>
          </p:nvPr>
        </p:nvSpPr>
        <p:spPr/>
        <p:txBody>
          <a:bodyPr/>
          <a:lstStyle/>
          <a:p>
            <a:r>
              <a:rPr lang="en-US" sz="3600" dirty="0"/>
              <a:t>In these questions the letter in a word are replaced by certain other letters according to a specific rule to form its code. The candidates is required to detect the code coding pattern /rule and answer the questions accordingly.</a:t>
            </a:r>
          </a:p>
          <a:p>
            <a:r>
              <a:rPr lang="en-US" sz="3600" dirty="0"/>
              <a:t>Case 1: To form the code for another word (CODING)</a:t>
            </a:r>
          </a:p>
          <a:p>
            <a:endParaRPr lang="en-US" dirty="0"/>
          </a:p>
        </p:txBody>
      </p:sp>
    </p:spTree>
    <p:extLst>
      <p:ext uri="{BB962C8B-B14F-4D97-AF65-F5344CB8AC3E}">
        <p14:creationId xmlns:p14="http://schemas.microsoft.com/office/powerpoint/2010/main" xmlns="" val="22714948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heel(1)">
                                      <p:cBhvr>
                                        <p:cTn id="14" dur="2000"/>
                                        <p:tgtEl>
                                          <p:spTgt spid="3">
                                            <p:txEl>
                                              <p:pRg st="0" end="0"/>
                                            </p:txEl>
                                          </p:spTgt>
                                        </p:tgtEl>
                                      </p:cBhvr>
                                    </p:animEffect>
                                  </p:childTnLst>
                                </p:cTn>
                              </p:par>
                              <p:par>
                                <p:cTn id="15" presetID="21" presetClass="entr" presetSubtype="1"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heel(1)">
                                      <p:cBhvr>
                                        <p:cTn id="17"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588882"/>
            <a:ext cx="8610600" cy="1293028"/>
          </a:xfrm>
        </p:spPr>
        <p:txBody>
          <a:bodyPr/>
          <a:lstStyle/>
          <a:p>
            <a:r>
              <a:rPr lang="en-US" dirty="0"/>
              <a:t>Problems</a:t>
            </a:r>
            <a:br>
              <a:rPr lang="en-US" dirty="0"/>
            </a:br>
            <a:endParaRPr lang="en-US" dirty="0"/>
          </a:p>
        </p:txBody>
      </p:sp>
      <p:sp>
        <p:nvSpPr>
          <p:cNvPr id="3" name="Content Placeholder 2"/>
          <p:cNvSpPr>
            <a:spLocks noGrp="1"/>
          </p:cNvSpPr>
          <p:nvPr>
            <p:ph idx="1"/>
          </p:nvPr>
        </p:nvSpPr>
        <p:spPr>
          <a:xfrm>
            <a:off x="203199" y="1634836"/>
            <a:ext cx="11711709" cy="4978400"/>
          </a:xfrm>
        </p:spPr>
        <p:txBody>
          <a:bodyPr>
            <a:normAutofit/>
          </a:bodyPr>
          <a:lstStyle/>
          <a:p>
            <a:pPr marL="0" lvl="0" indent="0">
              <a:buNone/>
            </a:pPr>
            <a:r>
              <a:rPr lang="en-US" dirty="0"/>
              <a:t>1) In a certain code TEACHER is written as VGCEJGT how is CHILDERN written in that code?</a:t>
            </a:r>
          </a:p>
          <a:p>
            <a:pPr marL="0" indent="0">
              <a:buNone/>
            </a:pPr>
            <a:r>
              <a:rPr lang="en-US" dirty="0"/>
              <a:t>Sol)</a:t>
            </a:r>
          </a:p>
          <a:p>
            <a:pPr marL="0" indent="0">
              <a:buNone/>
            </a:pPr>
            <a:r>
              <a:rPr lang="en-US" dirty="0"/>
              <a:t>Clearly each letter in the word TEACHER is moved two steps forward to obtain the corresponding letter of the code.</a:t>
            </a:r>
          </a:p>
          <a:p>
            <a:pPr marL="457200" lvl="1" indent="0">
              <a:buNone/>
            </a:pPr>
            <a:r>
              <a:rPr lang="en-US" dirty="0"/>
              <a:t> T      E      A      C     H     E        R</a:t>
            </a:r>
          </a:p>
          <a:p>
            <a:pPr marL="457200" lvl="1" indent="0">
              <a:buNone/>
            </a:pPr>
            <a:r>
              <a:rPr lang="en-US" dirty="0"/>
              <a:t>+2    +2    +2    +2    +2    +2    +2</a:t>
            </a:r>
          </a:p>
          <a:p>
            <a:pPr marL="457200" lvl="1" indent="0">
              <a:buNone/>
            </a:pPr>
            <a:r>
              <a:rPr lang="en-US" dirty="0"/>
              <a:t> V     G      C      E      J      G     T</a:t>
            </a:r>
          </a:p>
          <a:p>
            <a:pPr marL="0" indent="0">
              <a:buNone/>
            </a:pPr>
            <a:r>
              <a:rPr lang="en-US" dirty="0"/>
              <a:t>Similarly we have</a:t>
            </a:r>
          </a:p>
          <a:p>
            <a:pPr marL="457200" lvl="1" indent="0">
              <a:buNone/>
            </a:pPr>
            <a:r>
              <a:rPr lang="en-US" dirty="0"/>
              <a:t> C      H      I      L      D      R      E       N</a:t>
            </a:r>
          </a:p>
          <a:p>
            <a:pPr marL="457200" lvl="1" indent="0">
              <a:buNone/>
            </a:pPr>
            <a:r>
              <a:rPr lang="en-US" dirty="0"/>
              <a:t>+2    +2    +2    +2    +2    +2    +2    +2</a:t>
            </a:r>
          </a:p>
          <a:p>
            <a:pPr marL="457200" lvl="1" indent="0">
              <a:buNone/>
            </a:pPr>
            <a:r>
              <a:rPr lang="en-US" dirty="0"/>
              <a:t> E       J       K     N     F       T       G       P</a:t>
            </a:r>
          </a:p>
          <a:p>
            <a:pPr marL="0" indent="0">
              <a:buNone/>
            </a:pPr>
            <a:r>
              <a:rPr lang="en-US" dirty="0"/>
              <a:t>We get the required code </a:t>
            </a:r>
            <a:r>
              <a:rPr lang="en-US" dirty="0" err="1"/>
              <a:t>i.e</a:t>
            </a:r>
            <a:r>
              <a:rPr lang="en-US" dirty="0"/>
              <a:t> EJKNFTGP</a:t>
            </a:r>
          </a:p>
          <a:p>
            <a:endParaRPr lang="en-US" dirty="0"/>
          </a:p>
        </p:txBody>
      </p:sp>
    </p:spTree>
    <p:extLst>
      <p:ext uri="{BB962C8B-B14F-4D97-AF65-F5344CB8AC3E}">
        <p14:creationId xmlns:p14="http://schemas.microsoft.com/office/powerpoint/2010/main" xmlns="" val="279538517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p:cTn id="25"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28" dur="1000"/>
                                        <p:tgtEl>
                                          <p:spTgt spid="3">
                                            <p:txEl>
                                              <p:pRg st="1" end="1"/>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p:cTn id="31"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2" end="2"/>
                                            </p:txEl>
                                          </p:spTgt>
                                        </p:tgtEl>
                                      </p:cBhvr>
                                    </p:animEffect>
                                  </p:childTnLst>
                                </p:cTn>
                              </p:par>
                              <p:par>
                                <p:cTn id="35" presetID="31" presetClass="entr" presetSubtype="0" fill="hold" nodeType="with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p:cTn id="37"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8"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39"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40" dur="1000"/>
                                        <p:tgtEl>
                                          <p:spTgt spid="3">
                                            <p:txEl>
                                              <p:pRg st="3" end="3"/>
                                            </p:txEl>
                                          </p:spTgt>
                                        </p:tgtEl>
                                      </p:cBhvr>
                                    </p:animEffect>
                                  </p:childTnLst>
                                </p:cTn>
                              </p:par>
                              <p:par>
                                <p:cTn id="41" presetID="31" presetClass="entr" presetSubtype="0" fill="hold" nodeType="with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p:cTn id="43"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4"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45"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46" dur="1000"/>
                                        <p:tgtEl>
                                          <p:spTgt spid="3">
                                            <p:txEl>
                                              <p:pRg st="4" end="4"/>
                                            </p:txEl>
                                          </p:spTgt>
                                        </p:tgtEl>
                                      </p:cBhvr>
                                    </p:animEffect>
                                  </p:childTnLst>
                                </p:cTn>
                              </p:par>
                              <p:par>
                                <p:cTn id="47" presetID="31" presetClass="entr" presetSubtype="0" fill="hold" nodeType="with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 calcmode="lin" valueType="num">
                                      <p:cBhvr>
                                        <p:cTn id="49"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50"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51"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52" dur="1000"/>
                                        <p:tgtEl>
                                          <p:spTgt spid="3">
                                            <p:txEl>
                                              <p:pRg st="5" end="5"/>
                                            </p:txEl>
                                          </p:spTgt>
                                        </p:tgtEl>
                                      </p:cBhvr>
                                    </p:animEffect>
                                  </p:childTnLst>
                                </p:cTn>
                              </p:par>
                              <p:par>
                                <p:cTn id="53" presetID="31" presetClass="entr" presetSubtype="0" fill="hold" nodeType="with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 calcmode="lin" valueType="num">
                                      <p:cBhvr>
                                        <p:cTn id="55"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6"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57"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58" dur="1000"/>
                                        <p:tgtEl>
                                          <p:spTgt spid="3">
                                            <p:txEl>
                                              <p:pRg st="6" end="6"/>
                                            </p:txEl>
                                          </p:spTgt>
                                        </p:tgtEl>
                                      </p:cBhvr>
                                    </p:animEffect>
                                  </p:childTnLst>
                                </p:cTn>
                              </p:par>
                              <p:par>
                                <p:cTn id="59" presetID="31" presetClass="entr" presetSubtype="0" fill="hold" nodeType="withEffect">
                                  <p:stCondLst>
                                    <p:cond delay="0"/>
                                  </p:stCondLst>
                                  <p:childTnLst>
                                    <p:set>
                                      <p:cBhvr>
                                        <p:cTn id="60" dur="1" fill="hold">
                                          <p:stCondLst>
                                            <p:cond delay="0"/>
                                          </p:stCondLst>
                                        </p:cTn>
                                        <p:tgtEl>
                                          <p:spTgt spid="3">
                                            <p:txEl>
                                              <p:pRg st="7" end="7"/>
                                            </p:txEl>
                                          </p:spTgt>
                                        </p:tgtEl>
                                        <p:attrNameLst>
                                          <p:attrName>style.visibility</p:attrName>
                                        </p:attrNameLst>
                                      </p:cBhvr>
                                      <p:to>
                                        <p:strVal val="visible"/>
                                      </p:to>
                                    </p:set>
                                    <p:anim calcmode="lin" valueType="num">
                                      <p:cBhvr>
                                        <p:cTn id="61" dur="1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62" dur="1000" fill="hold"/>
                                        <p:tgtEl>
                                          <p:spTgt spid="3">
                                            <p:txEl>
                                              <p:pRg st="7" end="7"/>
                                            </p:txEl>
                                          </p:spTgt>
                                        </p:tgtEl>
                                        <p:attrNameLst>
                                          <p:attrName>ppt_h</p:attrName>
                                        </p:attrNameLst>
                                      </p:cBhvr>
                                      <p:tavLst>
                                        <p:tav tm="0">
                                          <p:val>
                                            <p:fltVal val="0"/>
                                          </p:val>
                                        </p:tav>
                                        <p:tav tm="100000">
                                          <p:val>
                                            <p:strVal val="#ppt_h"/>
                                          </p:val>
                                        </p:tav>
                                      </p:tavLst>
                                    </p:anim>
                                    <p:anim calcmode="lin" valueType="num">
                                      <p:cBhvr>
                                        <p:cTn id="63" dur="1000" fill="hold"/>
                                        <p:tgtEl>
                                          <p:spTgt spid="3">
                                            <p:txEl>
                                              <p:pRg st="7" end="7"/>
                                            </p:txEl>
                                          </p:spTgt>
                                        </p:tgtEl>
                                        <p:attrNameLst>
                                          <p:attrName>style.rotation</p:attrName>
                                        </p:attrNameLst>
                                      </p:cBhvr>
                                      <p:tavLst>
                                        <p:tav tm="0">
                                          <p:val>
                                            <p:fltVal val="90"/>
                                          </p:val>
                                        </p:tav>
                                        <p:tav tm="100000">
                                          <p:val>
                                            <p:fltVal val="0"/>
                                          </p:val>
                                        </p:tav>
                                      </p:tavLst>
                                    </p:anim>
                                    <p:animEffect transition="in" filter="fade">
                                      <p:cBhvr>
                                        <p:cTn id="64" dur="1000"/>
                                        <p:tgtEl>
                                          <p:spTgt spid="3">
                                            <p:txEl>
                                              <p:pRg st="7" end="7"/>
                                            </p:txEl>
                                          </p:spTgt>
                                        </p:tgtEl>
                                      </p:cBhvr>
                                    </p:animEffect>
                                  </p:childTnLst>
                                </p:cTn>
                              </p:par>
                              <p:par>
                                <p:cTn id="65" presetID="31" presetClass="entr" presetSubtype="0" fill="hold" nodeType="with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anim calcmode="lin" valueType="num">
                                      <p:cBhvr>
                                        <p:cTn id="67"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68" dur="1000" fill="hold"/>
                                        <p:tgtEl>
                                          <p:spTgt spid="3">
                                            <p:txEl>
                                              <p:pRg st="8" end="8"/>
                                            </p:txEl>
                                          </p:spTgt>
                                        </p:tgtEl>
                                        <p:attrNameLst>
                                          <p:attrName>ppt_h</p:attrName>
                                        </p:attrNameLst>
                                      </p:cBhvr>
                                      <p:tavLst>
                                        <p:tav tm="0">
                                          <p:val>
                                            <p:fltVal val="0"/>
                                          </p:val>
                                        </p:tav>
                                        <p:tav tm="100000">
                                          <p:val>
                                            <p:strVal val="#ppt_h"/>
                                          </p:val>
                                        </p:tav>
                                      </p:tavLst>
                                    </p:anim>
                                    <p:anim calcmode="lin" valueType="num">
                                      <p:cBhvr>
                                        <p:cTn id="69" dur="1000" fill="hold"/>
                                        <p:tgtEl>
                                          <p:spTgt spid="3">
                                            <p:txEl>
                                              <p:pRg st="8" end="8"/>
                                            </p:txEl>
                                          </p:spTgt>
                                        </p:tgtEl>
                                        <p:attrNameLst>
                                          <p:attrName>style.rotation</p:attrName>
                                        </p:attrNameLst>
                                      </p:cBhvr>
                                      <p:tavLst>
                                        <p:tav tm="0">
                                          <p:val>
                                            <p:fltVal val="90"/>
                                          </p:val>
                                        </p:tav>
                                        <p:tav tm="100000">
                                          <p:val>
                                            <p:fltVal val="0"/>
                                          </p:val>
                                        </p:tav>
                                      </p:tavLst>
                                    </p:anim>
                                    <p:animEffect transition="in" filter="fade">
                                      <p:cBhvr>
                                        <p:cTn id="70" dur="1000"/>
                                        <p:tgtEl>
                                          <p:spTgt spid="3">
                                            <p:txEl>
                                              <p:pRg st="8" end="8"/>
                                            </p:txEl>
                                          </p:spTgt>
                                        </p:tgtEl>
                                      </p:cBhvr>
                                    </p:animEffect>
                                  </p:childTnLst>
                                </p:cTn>
                              </p:par>
                              <p:par>
                                <p:cTn id="71" presetID="31" presetClass="entr" presetSubtype="0" fill="hold" nodeType="withEffect">
                                  <p:stCondLst>
                                    <p:cond delay="0"/>
                                  </p:stCondLst>
                                  <p:childTnLst>
                                    <p:set>
                                      <p:cBhvr>
                                        <p:cTn id="72" dur="1" fill="hold">
                                          <p:stCondLst>
                                            <p:cond delay="0"/>
                                          </p:stCondLst>
                                        </p:cTn>
                                        <p:tgtEl>
                                          <p:spTgt spid="3">
                                            <p:txEl>
                                              <p:pRg st="9" end="9"/>
                                            </p:txEl>
                                          </p:spTgt>
                                        </p:tgtEl>
                                        <p:attrNameLst>
                                          <p:attrName>style.visibility</p:attrName>
                                        </p:attrNameLst>
                                      </p:cBhvr>
                                      <p:to>
                                        <p:strVal val="visible"/>
                                      </p:to>
                                    </p:set>
                                    <p:anim calcmode="lin" valueType="num">
                                      <p:cBhvr>
                                        <p:cTn id="73" dur="1000" fill="hold"/>
                                        <p:tgtEl>
                                          <p:spTgt spid="3">
                                            <p:txEl>
                                              <p:pRg st="9" end="9"/>
                                            </p:txEl>
                                          </p:spTgt>
                                        </p:tgtEl>
                                        <p:attrNameLst>
                                          <p:attrName>ppt_w</p:attrName>
                                        </p:attrNameLst>
                                      </p:cBhvr>
                                      <p:tavLst>
                                        <p:tav tm="0">
                                          <p:val>
                                            <p:fltVal val="0"/>
                                          </p:val>
                                        </p:tav>
                                        <p:tav tm="100000">
                                          <p:val>
                                            <p:strVal val="#ppt_w"/>
                                          </p:val>
                                        </p:tav>
                                      </p:tavLst>
                                    </p:anim>
                                    <p:anim calcmode="lin" valueType="num">
                                      <p:cBhvr>
                                        <p:cTn id="74" dur="1000" fill="hold"/>
                                        <p:tgtEl>
                                          <p:spTgt spid="3">
                                            <p:txEl>
                                              <p:pRg st="9" end="9"/>
                                            </p:txEl>
                                          </p:spTgt>
                                        </p:tgtEl>
                                        <p:attrNameLst>
                                          <p:attrName>ppt_h</p:attrName>
                                        </p:attrNameLst>
                                      </p:cBhvr>
                                      <p:tavLst>
                                        <p:tav tm="0">
                                          <p:val>
                                            <p:fltVal val="0"/>
                                          </p:val>
                                        </p:tav>
                                        <p:tav tm="100000">
                                          <p:val>
                                            <p:strVal val="#ppt_h"/>
                                          </p:val>
                                        </p:tav>
                                      </p:tavLst>
                                    </p:anim>
                                    <p:anim calcmode="lin" valueType="num">
                                      <p:cBhvr>
                                        <p:cTn id="75" dur="1000" fill="hold"/>
                                        <p:tgtEl>
                                          <p:spTgt spid="3">
                                            <p:txEl>
                                              <p:pRg st="9" end="9"/>
                                            </p:txEl>
                                          </p:spTgt>
                                        </p:tgtEl>
                                        <p:attrNameLst>
                                          <p:attrName>style.rotation</p:attrName>
                                        </p:attrNameLst>
                                      </p:cBhvr>
                                      <p:tavLst>
                                        <p:tav tm="0">
                                          <p:val>
                                            <p:fltVal val="90"/>
                                          </p:val>
                                        </p:tav>
                                        <p:tav tm="100000">
                                          <p:val>
                                            <p:fltVal val="0"/>
                                          </p:val>
                                        </p:tav>
                                      </p:tavLst>
                                    </p:anim>
                                    <p:animEffect transition="in" filter="fade">
                                      <p:cBhvr>
                                        <p:cTn id="76" dur="1000"/>
                                        <p:tgtEl>
                                          <p:spTgt spid="3">
                                            <p:txEl>
                                              <p:pRg st="9" end="9"/>
                                            </p:txEl>
                                          </p:spTgt>
                                        </p:tgtEl>
                                      </p:cBhvr>
                                    </p:animEffect>
                                  </p:childTnLst>
                                </p:cTn>
                              </p:par>
                              <p:par>
                                <p:cTn id="77" presetID="31" presetClass="entr" presetSubtype="0" fill="hold" nodeType="withEffect">
                                  <p:stCondLst>
                                    <p:cond delay="0"/>
                                  </p:stCondLst>
                                  <p:childTnLst>
                                    <p:set>
                                      <p:cBhvr>
                                        <p:cTn id="78" dur="1" fill="hold">
                                          <p:stCondLst>
                                            <p:cond delay="0"/>
                                          </p:stCondLst>
                                        </p:cTn>
                                        <p:tgtEl>
                                          <p:spTgt spid="3">
                                            <p:txEl>
                                              <p:pRg st="10" end="10"/>
                                            </p:txEl>
                                          </p:spTgt>
                                        </p:tgtEl>
                                        <p:attrNameLst>
                                          <p:attrName>style.visibility</p:attrName>
                                        </p:attrNameLst>
                                      </p:cBhvr>
                                      <p:to>
                                        <p:strVal val="visible"/>
                                      </p:to>
                                    </p:set>
                                    <p:anim calcmode="lin" valueType="num">
                                      <p:cBhvr>
                                        <p:cTn id="79" dur="10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80" dur="1000" fill="hold"/>
                                        <p:tgtEl>
                                          <p:spTgt spid="3">
                                            <p:txEl>
                                              <p:pRg st="10" end="10"/>
                                            </p:txEl>
                                          </p:spTgt>
                                        </p:tgtEl>
                                        <p:attrNameLst>
                                          <p:attrName>ppt_h</p:attrName>
                                        </p:attrNameLst>
                                      </p:cBhvr>
                                      <p:tavLst>
                                        <p:tav tm="0">
                                          <p:val>
                                            <p:fltVal val="0"/>
                                          </p:val>
                                        </p:tav>
                                        <p:tav tm="100000">
                                          <p:val>
                                            <p:strVal val="#ppt_h"/>
                                          </p:val>
                                        </p:tav>
                                      </p:tavLst>
                                    </p:anim>
                                    <p:anim calcmode="lin" valueType="num">
                                      <p:cBhvr>
                                        <p:cTn id="81" dur="1000" fill="hold"/>
                                        <p:tgtEl>
                                          <p:spTgt spid="3">
                                            <p:txEl>
                                              <p:pRg st="10" end="10"/>
                                            </p:txEl>
                                          </p:spTgt>
                                        </p:tgtEl>
                                        <p:attrNameLst>
                                          <p:attrName>style.rotation</p:attrName>
                                        </p:attrNameLst>
                                      </p:cBhvr>
                                      <p:tavLst>
                                        <p:tav tm="0">
                                          <p:val>
                                            <p:fltVal val="90"/>
                                          </p:val>
                                        </p:tav>
                                        <p:tav tm="100000">
                                          <p:val>
                                            <p:fltVal val="0"/>
                                          </p:val>
                                        </p:tav>
                                      </p:tavLst>
                                    </p:anim>
                                    <p:animEffect transition="in" filter="fade">
                                      <p:cBhvr>
                                        <p:cTn id="82" dur="1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3964" y="1542473"/>
            <a:ext cx="11794836" cy="5126181"/>
          </a:xfrm>
        </p:spPr>
        <p:txBody>
          <a:bodyPr>
            <a:normAutofit/>
          </a:bodyPr>
          <a:lstStyle/>
          <a:p>
            <a:pPr marL="0" lvl="0" indent="0">
              <a:buNone/>
            </a:pPr>
            <a:r>
              <a:rPr lang="en-US" dirty="0"/>
              <a:t>2) In a certain code BREAKTHROUGH is written as EAOUHRBRGHKT, how is DISTRIBUTION written in that code?</a:t>
            </a:r>
          </a:p>
          <a:p>
            <a:pPr marL="0" indent="0">
              <a:buNone/>
            </a:pPr>
            <a:r>
              <a:rPr lang="en-US" dirty="0"/>
              <a:t>Sol) </a:t>
            </a:r>
          </a:p>
          <a:p>
            <a:pPr marL="0" indent="0">
              <a:buNone/>
            </a:pPr>
            <a:r>
              <a:rPr lang="en-US" dirty="0"/>
              <a:t>Let us divide the letters of the given word into pairs and label these pairs from 1 to 6</a:t>
            </a:r>
          </a:p>
          <a:p>
            <a:pPr marL="457200" lvl="1" indent="0">
              <a:buNone/>
            </a:pPr>
            <a:r>
              <a:rPr lang="en-US" u="sng" dirty="0"/>
              <a:t>BR    EA    KT    HR    OU    GH</a:t>
            </a:r>
            <a:endParaRPr lang="en-US" dirty="0"/>
          </a:p>
          <a:p>
            <a:pPr marL="457200" lvl="1" indent="0">
              <a:buNone/>
            </a:pPr>
            <a:r>
              <a:rPr lang="en-US" u="sng" dirty="0"/>
              <a:t>  1       2       3        4        5       6 </a:t>
            </a:r>
            <a:endParaRPr lang="en-US" dirty="0"/>
          </a:p>
          <a:p>
            <a:pPr marL="0" indent="0">
              <a:buNone/>
            </a:pPr>
            <a:r>
              <a:rPr lang="en-US" dirty="0"/>
              <a:t>Clearly the code contains these pairs arranged in the order 2, 5, 4, 1, 6, 3</a:t>
            </a:r>
          </a:p>
          <a:p>
            <a:pPr marL="457200" lvl="1" indent="0">
              <a:buNone/>
            </a:pPr>
            <a:r>
              <a:rPr lang="en-US" u="sng" dirty="0"/>
              <a:t>DI     ST     RI     BU     TI     ON</a:t>
            </a:r>
            <a:endParaRPr lang="en-US" dirty="0"/>
          </a:p>
          <a:p>
            <a:pPr marL="457200" lvl="1" indent="0">
              <a:buNone/>
            </a:pPr>
            <a:r>
              <a:rPr lang="en-US" u="sng" dirty="0"/>
              <a:t> 1      2       3      4       5        6</a:t>
            </a:r>
            <a:endParaRPr lang="en-US" dirty="0"/>
          </a:p>
          <a:p>
            <a:pPr marL="0" indent="0">
              <a:buNone/>
            </a:pPr>
            <a:r>
              <a:rPr lang="en-US" dirty="0"/>
              <a:t>Arranging these in the order 2, 5, 4, 1, 6, 3 </a:t>
            </a:r>
          </a:p>
          <a:p>
            <a:pPr marL="0" indent="0">
              <a:buNone/>
            </a:pPr>
            <a:r>
              <a:rPr lang="en-US" dirty="0"/>
              <a:t>We get the required code i.e., STTIBUDIONRI</a:t>
            </a:r>
          </a:p>
          <a:p>
            <a:endParaRPr lang="en-US" dirty="0"/>
          </a:p>
        </p:txBody>
      </p:sp>
    </p:spTree>
    <p:extLst>
      <p:ext uri="{BB962C8B-B14F-4D97-AF65-F5344CB8AC3E}">
        <p14:creationId xmlns:p14="http://schemas.microsoft.com/office/powerpoint/2010/main" xmlns="" val="276742303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p:cTn id="25"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28" dur="1000"/>
                                        <p:tgtEl>
                                          <p:spTgt spid="3">
                                            <p:txEl>
                                              <p:pRg st="1" end="1"/>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p:cTn id="31"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2" end="2"/>
                                            </p:txEl>
                                          </p:spTgt>
                                        </p:tgtEl>
                                      </p:cBhvr>
                                    </p:animEffect>
                                  </p:childTnLst>
                                </p:cTn>
                              </p:par>
                              <p:par>
                                <p:cTn id="35" presetID="31" presetClass="entr" presetSubtype="0" fill="hold" nodeType="with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p:cTn id="37"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8"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39"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40" dur="1000"/>
                                        <p:tgtEl>
                                          <p:spTgt spid="3">
                                            <p:txEl>
                                              <p:pRg st="3" end="3"/>
                                            </p:txEl>
                                          </p:spTgt>
                                        </p:tgtEl>
                                      </p:cBhvr>
                                    </p:animEffect>
                                  </p:childTnLst>
                                </p:cTn>
                              </p:par>
                              <p:par>
                                <p:cTn id="41" presetID="31" presetClass="entr" presetSubtype="0" fill="hold" nodeType="with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p:cTn id="43"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4"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45"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46" dur="1000"/>
                                        <p:tgtEl>
                                          <p:spTgt spid="3">
                                            <p:txEl>
                                              <p:pRg st="4" end="4"/>
                                            </p:txEl>
                                          </p:spTgt>
                                        </p:tgtEl>
                                      </p:cBhvr>
                                    </p:animEffect>
                                  </p:childTnLst>
                                </p:cTn>
                              </p:par>
                              <p:par>
                                <p:cTn id="47" presetID="31" presetClass="entr" presetSubtype="0" fill="hold" nodeType="with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 calcmode="lin" valueType="num">
                                      <p:cBhvr>
                                        <p:cTn id="49"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50"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51"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52" dur="1000"/>
                                        <p:tgtEl>
                                          <p:spTgt spid="3">
                                            <p:txEl>
                                              <p:pRg st="5" end="5"/>
                                            </p:txEl>
                                          </p:spTgt>
                                        </p:tgtEl>
                                      </p:cBhvr>
                                    </p:animEffect>
                                  </p:childTnLst>
                                </p:cTn>
                              </p:par>
                              <p:par>
                                <p:cTn id="53" presetID="31" presetClass="entr" presetSubtype="0" fill="hold" nodeType="with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 calcmode="lin" valueType="num">
                                      <p:cBhvr>
                                        <p:cTn id="55"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6"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57"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58" dur="1000"/>
                                        <p:tgtEl>
                                          <p:spTgt spid="3">
                                            <p:txEl>
                                              <p:pRg st="6" end="6"/>
                                            </p:txEl>
                                          </p:spTgt>
                                        </p:tgtEl>
                                      </p:cBhvr>
                                    </p:animEffect>
                                  </p:childTnLst>
                                </p:cTn>
                              </p:par>
                              <p:par>
                                <p:cTn id="59" presetID="31" presetClass="entr" presetSubtype="0" fill="hold" nodeType="withEffect">
                                  <p:stCondLst>
                                    <p:cond delay="0"/>
                                  </p:stCondLst>
                                  <p:childTnLst>
                                    <p:set>
                                      <p:cBhvr>
                                        <p:cTn id="60" dur="1" fill="hold">
                                          <p:stCondLst>
                                            <p:cond delay="0"/>
                                          </p:stCondLst>
                                        </p:cTn>
                                        <p:tgtEl>
                                          <p:spTgt spid="3">
                                            <p:txEl>
                                              <p:pRg st="7" end="7"/>
                                            </p:txEl>
                                          </p:spTgt>
                                        </p:tgtEl>
                                        <p:attrNameLst>
                                          <p:attrName>style.visibility</p:attrName>
                                        </p:attrNameLst>
                                      </p:cBhvr>
                                      <p:to>
                                        <p:strVal val="visible"/>
                                      </p:to>
                                    </p:set>
                                    <p:anim calcmode="lin" valueType="num">
                                      <p:cBhvr>
                                        <p:cTn id="61" dur="1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62" dur="1000" fill="hold"/>
                                        <p:tgtEl>
                                          <p:spTgt spid="3">
                                            <p:txEl>
                                              <p:pRg st="7" end="7"/>
                                            </p:txEl>
                                          </p:spTgt>
                                        </p:tgtEl>
                                        <p:attrNameLst>
                                          <p:attrName>ppt_h</p:attrName>
                                        </p:attrNameLst>
                                      </p:cBhvr>
                                      <p:tavLst>
                                        <p:tav tm="0">
                                          <p:val>
                                            <p:fltVal val="0"/>
                                          </p:val>
                                        </p:tav>
                                        <p:tav tm="100000">
                                          <p:val>
                                            <p:strVal val="#ppt_h"/>
                                          </p:val>
                                        </p:tav>
                                      </p:tavLst>
                                    </p:anim>
                                    <p:anim calcmode="lin" valueType="num">
                                      <p:cBhvr>
                                        <p:cTn id="63" dur="1000" fill="hold"/>
                                        <p:tgtEl>
                                          <p:spTgt spid="3">
                                            <p:txEl>
                                              <p:pRg st="7" end="7"/>
                                            </p:txEl>
                                          </p:spTgt>
                                        </p:tgtEl>
                                        <p:attrNameLst>
                                          <p:attrName>style.rotation</p:attrName>
                                        </p:attrNameLst>
                                      </p:cBhvr>
                                      <p:tavLst>
                                        <p:tav tm="0">
                                          <p:val>
                                            <p:fltVal val="90"/>
                                          </p:val>
                                        </p:tav>
                                        <p:tav tm="100000">
                                          <p:val>
                                            <p:fltVal val="0"/>
                                          </p:val>
                                        </p:tav>
                                      </p:tavLst>
                                    </p:anim>
                                    <p:animEffect transition="in" filter="fade">
                                      <p:cBhvr>
                                        <p:cTn id="64" dur="1000"/>
                                        <p:tgtEl>
                                          <p:spTgt spid="3">
                                            <p:txEl>
                                              <p:pRg st="7" end="7"/>
                                            </p:txEl>
                                          </p:spTgt>
                                        </p:tgtEl>
                                      </p:cBhvr>
                                    </p:animEffect>
                                  </p:childTnLst>
                                </p:cTn>
                              </p:par>
                              <p:par>
                                <p:cTn id="65" presetID="31" presetClass="entr" presetSubtype="0" fill="hold" nodeType="with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anim calcmode="lin" valueType="num">
                                      <p:cBhvr>
                                        <p:cTn id="67"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68" dur="1000" fill="hold"/>
                                        <p:tgtEl>
                                          <p:spTgt spid="3">
                                            <p:txEl>
                                              <p:pRg st="8" end="8"/>
                                            </p:txEl>
                                          </p:spTgt>
                                        </p:tgtEl>
                                        <p:attrNameLst>
                                          <p:attrName>ppt_h</p:attrName>
                                        </p:attrNameLst>
                                      </p:cBhvr>
                                      <p:tavLst>
                                        <p:tav tm="0">
                                          <p:val>
                                            <p:fltVal val="0"/>
                                          </p:val>
                                        </p:tav>
                                        <p:tav tm="100000">
                                          <p:val>
                                            <p:strVal val="#ppt_h"/>
                                          </p:val>
                                        </p:tav>
                                      </p:tavLst>
                                    </p:anim>
                                    <p:anim calcmode="lin" valueType="num">
                                      <p:cBhvr>
                                        <p:cTn id="69" dur="1000" fill="hold"/>
                                        <p:tgtEl>
                                          <p:spTgt spid="3">
                                            <p:txEl>
                                              <p:pRg st="8" end="8"/>
                                            </p:txEl>
                                          </p:spTgt>
                                        </p:tgtEl>
                                        <p:attrNameLst>
                                          <p:attrName>style.rotation</p:attrName>
                                        </p:attrNameLst>
                                      </p:cBhvr>
                                      <p:tavLst>
                                        <p:tav tm="0">
                                          <p:val>
                                            <p:fltVal val="90"/>
                                          </p:val>
                                        </p:tav>
                                        <p:tav tm="100000">
                                          <p:val>
                                            <p:fltVal val="0"/>
                                          </p:val>
                                        </p:tav>
                                      </p:tavLst>
                                    </p:anim>
                                    <p:animEffect transition="in" filter="fade">
                                      <p:cBhvr>
                                        <p:cTn id="70" dur="1000"/>
                                        <p:tgtEl>
                                          <p:spTgt spid="3">
                                            <p:txEl>
                                              <p:pRg st="8" end="8"/>
                                            </p:txEl>
                                          </p:spTgt>
                                        </p:tgtEl>
                                      </p:cBhvr>
                                    </p:animEffect>
                                  </p:childTnLst>
                                </p:cTn>
                              </p:par>
                              <p:par>
                                <p:cTn id="71" presetID="31" presetClass="entr" presetSubtype="0" fill="hold" nodeType="withEffect">
                                  <p:stCondLst>
                                    <p:cond delay="0"/>
                                  </p:stCondLst>
                                  <p:childTnLst>
                                    <p:set>
                                      <p:cBhvr>
                                        <p:cTn id="72" dur="1" fill="hold">
                                          <p:stCondLst>
                                            <p:cond delay="0"/>
                                          </p:stCondLst>
                                        </p:cTn>
                                        <p:tgtEl>
                                          <p:spTgt spid="3">
                                            <p:txEl>
                                              <p:pRg st="9" end="9"/>
                                            </p:txEl>
                                          </p:spTgt>
                                        </p:tgtEl>
                                        <p:attrNameLst>
                                          <p:attrName>style.visibility</p:attrName>
                                        </p:attrNameLst>
                                      </p:cBhvr>
                                      <p:to>
                                        <p:strVal val="visible"/>
                                      </p:to>
                                    </p:set>
                                    <p:anim calcmode="lin" valueType="num">
                                      <p:cBhvr>
                                        <p:cTn id="73" dur="1000" fill="hold"/>
                                        <p:tgtEl>
                                          <p:spTgt spid="3">
                                            <p:txEl>
                                              <p:pRg st="9" end="9"/>
                                            </p:txEl>
                                          </p:spTgt>
                                        </p:tgtEl>
                                        <p:attrNameLst>
                                          <p:attrName>ppt_w</p:attrName>
                                        </p:attrNameLst>
                                      </p:cBhvr>
                                      <p:tavLst>
                                        <p:tav tm="0">
                                          <p:val>
                                            <p:fltVal val="0"/>
                                          </p:val>
                                        </p:tav>
                                        <p:tav tm="100000">
                                          <p:val>
                                            <p:strVal val="#ppt_w"/>
                                          </p:val>
                                        </p:tav>
                                      </p:tavLst>
                                    </p:anim>
                                    <p:anim calcmode="lin" valueType="num">
                                      <p:cBhvr>
                                        <p:cTn id="74" dur="1000" fill="hold"/>
                                        <p:tgtEl>
                                          <p:spTgt spid="3">
                                            <p:txEl>
                                              <p:pRg st="9" end="9"/>
                                            </p:txEl>
                                          </p:spTgt>
                                        </p:tgtEl>
                                        <p:attrNameLst>
                                          <p:attrName>ppt_h</p:attrName>
                                        </p:attrNameLst>
                                      </p:cBhvr>
                                      <p:tavLst>
                                        <p:tav tm="0">
                                          <p:val>
                                            <p:fltVal val="0"/>
                                          </p:val>
                                        </p:tav>
                                        <p:tav tm="100000">
                                          <p:val>
                                            <p:strVal val="#ppt_h"/>
                                          </p:val>
                                        </p:tav>
                                      </p:tavLst>
                                    </p:anim>
                                    <p:anim calcmode="lin" valueType="num">
                                      <p:cBhvr>
                                        <p:cTn id="75" dur="1000" fill="hold"/>
                                        <p:tgtEl>
                                          <p:spTgt spid="3">
                                            <p:txEl>
                                              <p:pRg st="9" end="9"/>
                                            </p:txEl>
                                          </p:spTgt>
                                        </p:tgtEl>
                                        <p:attrNameLst>
                                          <p:attrName>style.rotation</p:attrName>
                                        </p:attrNameLst>
                                      </p:cBhvr>
                                      <p:tavLst>
                                        <p:tav tm="0">
                                          <p:val>
                                            <p:fltVal val="90"/>
                                          </p:val>
                                        </p:tav>
                                        <p:tav tm="100000">
                                          <p:val>
                                            <p:fltVal val="0"/>
                                          </p:val>
                                        </p:tav>
                                      </p:tavLst>
                                    </p:anim>
                                    <p:animEffect transition="in" filter="fade">
                                      <p:cBhvr>
                                        <p:cTn id="76" dur="1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545" y="1348509"/>
            <a:ext cx="11905673" cy="5357091"/>
          </a:xfrm>
        </p:spPr>
        <p:txBody>
          <a:bodyPr>
            <a:normAutofit/>
          </a:bodyPr>
          <a:lstStyle/>
          <a:p>
            <a:pPr marL="0" indent="0">
              <a:buNone/>
            </a:pPr>
            <a:r>
              <a:rPr lang="en-US" dirty="0"/>
              <a:t>Case 2: To find the word by analyzing the given code DECODING</a:t>
            </a:r>
          </a:p>
          <a:p>
            <a:pPr marL="0" indent="0">
              <a:buNone/>
            </a:pPr>
            <a:endParaRPr lang="en-US" dirty="0"/>
          </a:p>
          <a:p>
            <a:pPr marL="0" lvl="0" indent="0">
              <a:buNone/>
            </a:pPr>
            <a:r>
              <a:rPr lang="en-US" dirty="0"/>
              <a:t>1) If in a certain language POPULAR is coded as QPQVNBS, which word would be coded as GBNPVT?</a:t>
            </a:r>
          </a:p>
          <a:p>
            <a:pPr marL="0" indent="0">
              <a:buNone/>
            </a:pPr>
            <a:r>
              <a:rPr lang="en-US" dirty="0"/>
              <a:t>Sol) Each letter of the word in one step behind the corresponding letter of the code. So, </a:t>
            </a:r>
          </a:p>
          <a:p>
            <a:pPr marL="0" indent="0">
              <a:buNone/>
            </a:pPr>
            <a:r>
              <a:rPr lang="en-US" dirty="0"/>
              <a:t>We get the required code as FAMOUS.</a:t>
            </a:r>
          </a:p>
          <a:p>
            <a:endParaRPr lang="en-US" dirty="0"/>
          </a:p>
          <a:p>
            <a:pPr marL="0" lvl="0" indent="0">
              <a:buNone/>
            </a:pPr>
            <a:r>
              <a:rPr lang="en-US" dirty="0"/>
              <a:t>2) In a code language SOLID is written as WPSLPIMFHA, what does the code word ATEXXQIBVO refer to?</a:t>
            </a:r>
          </a:p>
          <a:p>
            <a:pPr marL="0" indent="0">
              <a:buNone/>
            </a:pPr>
            <a:r>
              <a:rPr lang="en-US" dirty="0"/>
              <a:t>Sol) Clearly the word can be obtained by moving the letter at even numbered position in the code, three steps forward and omitting these at odd numbered positions.</a:t>
            </a:r>
          </a:p>
          <a:p>
            <a:pPr marL="0" indent="0">
              <a:buNone/>
            </a:pPr>
            <a:r>
              <a:rPr lang="en-US" dirty="0"/>
              <a:t>We get the required code as WATER</a:t>
            </a:r>
          </a:p>
          <a:p>
            <a:endParaRPr lang="en-US" dirty="0"/>
          </a:p>
        </p:txBody>
      </p:sp>
    </p:spTree>
    <p:extLst>
      <p:ext uri="{BB962C8B-B14F-4D97-AF65-F5344CB8AC3E}">
        <p14:creationId xmlns:p14="http://schemas.microsoft.com/office/powerpoint/2010/main" xmlns="" val="241630297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 calcmode="lin" valueType="num">
                                      <p:cBhvr additive="base">
                                        <p:cTn id="1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6"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down)">
                                      <p:cBhvr>
                                        <p:cTn id="20" dur="580">
                                          <p:stCondLst>
                                            <p:cond delay="0"/>
                                          </p:stCondLst>
                                        </p:cTn>
                                        <p:tgtEl>
                                          <p:spTgt spid="3">
                                            <p:txEl>
                                              <p:pRg st="3" end="3"/>
                                            </p:txEl>
                                          </p:spTgt>
                                        </p:tgtEl>
                                      </p:cBhvr>
                                    </p:animEffect>
                                    <p:anim calcmode="lin" valueType="num">
                                      <p:cBhvr>
                                        <p:cTn id="21"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26" dur="26">
                                          <p:stCondLst>
                                            <p:cond delay="650"/>
                                          </p:stCondLst>
                                        </p:cTn>
                                        <p:tgtEl>
                                          <p:spTgt spid="3">
                                            <p:txEl>
                                              <p:pRg st="3" end="3"/>
                                            </p:txEl>
                                          </p:spTgt>
                                        </p:tgtEl>
                                      </p:cBhvr>
                                      <p:to x="100000" y="60000"/>
                                    </p:animScale>
                                    <p:animScale>
                                      <p:cBhvr>
                                        <p:cTn id="27" dur="166" decel="50000">
                                          <p:stCondLst>
                                            <p:cond delay="676"/>
                                          </p:stCondLst>
                                        </p:cTn>
                                        <p:tgtEl>
                                          <p:spTgt spid="3">
                                            <p:txEl>
                                              <p:pRg st="3" end="3"/>
                                            </p:txEl>
                                          </p:spTgt>
                                        </p:tgtEl>
                                      </p:cBhvr>
                                      <p:to x="100000" y="100000"/>
                                    </p:animScale>
                                    <p:animScale>
                                      <p:cBhvr>
                                        <p:cTn id="28" dur="26">
                                          <p:stCondLst>
                                            <p:cond delay="1312"/>
                                          </p:stCondLst>
                                        </p:cTn>
                                        <p:tgtEl>
                                          <p:spTgt spid="3">
                                            <p:txEl>
                                              <p:pRg st="3" end="3"/>
                                            </p:txEl>
                                          </p:spTgt>
                                        </p:tgtEl>
                                      </p:cBhvr>
                                      <p:to x="100000" y="80000"/>
                                    </p:animScale>
                                    <p:animScale>
                                      <p:cBhvr>
                                        <p:cTn id="29" dur="166" decel="50000">
                                          <p:stCondLst>
                                            <p:cond delay="1338"/>
                                          </p:stCondLst>
                                        </p:cTn>
                                        <p:tgtEl>
                                          <p:spTgt spid="3">
                                            <p:txEl>
                                              <p:pRg st="3" end="3"/>
                                            </p:txEl>
                                          </p:spTgt>
                                        </p:tgtEl>
                                      </p:cBhvr>
                                      <p:to x="100000" y="100000"/>
                                    </p:animScale>
                                    <p:animScale>
                                      <p:cBhvr>
                                        <p:cTn id="30" dur="26">
                                          <p:stCondLst>
                                            <p:cond delay="1642"/>
                                          </p:stCondLst>
                                        </p:cTn>
                                        <p:tgtEl>
                                          <p:spTgt spid="3">
                                            <p:txEl>
                                              <p:pRg st="3" end="3"/>
                                            </p:txEl>
                                          </p:spTgt>
                                        </p:tgtEl>
                                      </p:cBhvr>
                                      <p:to x="100000" y="90000"/>
                                    </p:animScale>
                                    <p:animScale>
                                      <p:cBhvr>
                                        <p:cTn id="31" dur="166" decel="50000">
                                          <p:stCondLst>
                                            <p:cond delay="1668"/>
                                          </p:stCondLst>
                                        </p:cTn>
                                        <p:tgtEl>
                                          <p:spTgt spid="3">
                                            <p:txEl>
                                              <p:pRg st="3" end="3"/>
                                            </p:txEl>
                                          </p:spTgt>
                                        </p:tgtEl>
                                      </p:cBhvr>
                                      <p:to x="100000" y="100000"/>
                                    </p:animScale>
                                    <p:animScale>
                                      <p:cBhvr>
                                        <p:cTn id="32" dur="26">
                                          <p:stCondLst>
                                            <p:cond delay="1808"/>
                                          </p:stCondLst>
                                        </p:cTn>
                                        <p:tgtEl>
                                          <p:spTgt spid="3">
                                            <p:txEl>
                                              <p:pRg st="3" end="3"/>
                                            </p:txEl>
                                          </p:spTgt>
                                        </p:tgtEl>
                                      </p:cBhvr>
                                      <p:to x="100000" y="95000"/>
                                    </p:animScale>
                                    <p:animScale>
                                      <p:cBhvr>
                                        <p:cTn id="33" dur="166" decel="50000">
                                          <p:stCondLst>
                                            <p:cond delay="1834"/>
                                          </p:stCondLst>
                                        </p:cTn>
                                        <p:tgtEl>
                                          <p:spTgt spid="3">
                                            <p:txEl>
                                              <p:pRg st="3" end="3"/>
                                            </p:txEl>
                                          </p:spTgt>
                                        </p:tgtEl>
                                      </p:cBhvr>
                                      <p:to x="100000" y="100000"/>
                                    </p:animScale>
                                  </p:childTnLst>
                                </p:cTn>
                              </p:par>
                              <p:par>
                                <p:cTn id="34" presetID="26" presetClass="entr" presetSubtype="0" fill="hold"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wipe(down)">
                                      <p:cBhvr>
                                        <p:cTn id="36" dur="580">
                                          <p:stCondLst>
                                            <p:cond delay="0"/>
                                          </p:stCondLst>
                                        </p:cTn>
                                        <p:tgtEl>
                                          <p:spTgt spid="3">
                                            <p:txEl>
                                              <p:pRg st="4" end="4"/>
                                            </p:txEl>
                                          </p:spTgt>
                                        </p:tgtEl>
                                      </p:cBhvr>
                                    </p:animEffect>
                                    <p:anim calcmode="lin" valueType="num">
                                      <p:cBhvr>
                                        <p:cTn id="37"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38"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39"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40"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41"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42" dur="26">
                                          <p:stCondLst>
                                            <p:cond delay="650"/>
                                          </p:stCondLst>
                                        </p:cTn>
                                        <p:tgtEl>
                                          <p:spTgt spid="3">
                                            <p:txEl>
                                              <p:pRg st="4" end="4"/>
                                            </p:txEl>
                                          </p:spTgt>
                                        </p:tgtEl>
                                      </p:cBhvr>
                                      <p:to x="100000" y="60000"/>
                                    </p:animScale>
                                    <p:animScale>
                                      <p:cBhvr>
                                        <p:cTn id="43" dur="166" decel="50000">
                                          <p:stCondLst>
                                            <p:cond delay="676"/>
                                          </p:stCondLst>
                                        </p:cTn>
                                        <p:tgtEl>
                                          <p:spTgt spid="3">
                                            <p:txEl>
                                              <p:pRg st="4" end="4"/>
                                            </p:txEl>
                                          </p:spTgt>
                                        </p:tgtEl>
                                      </p:cBhvr>
                                      <p:to x="100000" y="100000"/>
                                    </p:animScale>
                                    <p:animScale>
                                      <p:cBhvr>
                                        <p:cTn id="44" dur="26">
                                          <p:stCondLst>
                                            <p:cond delay="1312"/>
                                          </p:stCondLst>
                                        </p:cTn>
                                        <p:tgtEl>
                                          <p:spTgt spid="3">
                                            <p:txEl>
                                              <p:pRg st="4" end="4"/>
                                            </p:txEl>
                                          </p:spTgt>
                                        </p:tgtEl>
                                      </p:cBhvr>
                                      <p:to x="100000" y="80000"/>
                                    </p:animScale>
                                    <p:animScale>
                                      <p:cBhvr>
                                        <p:cTn id="45" dur="166" decel="50000">
                                          <p:stCondLst>
                                            <p:cond delay="1338"/>
                                          </p:stCondLst>
                                        </p:cTn>
                                        <p:tgtEl>
                                          <p:spTgt spid="3">
                                            <p:txEl>
                                              <p:pRg st="4" end="4"/>
                                            </p:txEl>
                                          </p:spTgt>
                                        </p:tgtEl>
                                      </p:cBhvr>
                                      <p:to x="100000" y="100000"/>
                                    </p:animScale>
                                    <p:animScale>
                                      <p:cBhvr>
                                        <p:cTn id="46" dur="26">
                                          <p:stCondLst>
                                            <p:cond delay="1642"/>
                                          </p:stCondLst>
                                        </p:cTn>
                                        <p:tgtEl>
                                          <p:spTgt spid="3">
                                            <p:txEl>
                                              <p:pRg st="4" end="4"/>
                                            </p:txEl>
                                          </p:spTgt>
                                        </p:tgtEl>
                                      </p:cBhvr>
                                      <p:to x="100000" y="90000"/>
                                    </p:animScale>
                                    <p:animScale>
                                      <p:cBhvr>
                                        <p:cTn id="47" dur="166" decel="50000">
                                          <p:stCondLst>
                                            <p:cond delay="1668"/>
                                          </p:stCondLst>
                                        </p:cTn>
                                        <p:tgtEl>
                                          <p:spTgt spid="3">
                                            <p:txEl>
                                              <p:pRg st="4" end="4"/>
                                            </p:txEl>
                                          </p:spTgt>
                                        </p:tgtEl>
                                      </p:cBhvr>
                                      <p:to x="100000" y="100000"/>
                                    </p:animScale>
                                    <p:animScale>
                                      <p:cBhvr>
                                        <p:cTn id="48" dur="26">
                                          <p:stCondLst>
                                            <p:cond delay="1808"/>
                                          </p:stCondLst>
                                        </p:cTn>
                                        <p:tgtEl>
                                          <p:spTgt spid="3">
                                            <p:txEl>
                                              <p:pRg st="4" end="4"/>
                                            </p:txEl>
                                          </p:spTgt>
                                        </p:tgtEl>
                                      </p:cBhvr>
                                      <p:to x="100000" y="95000"/>
                                    </p:animScale>
                                    <p:animScale>
                                      <p:cBhvr>
                                        <p:cTn id="49" dur="166" decel="50000">
                                          <p:stCondLst>
                                            <p:cond delay="1834"/>
                                          </p:stCondLst>
                                        </p:cTn>
                                        <p:tgtEl>
                                          <p:spTgt spid="3">
                                            <p:txEl>
                                              <p:pRg st="4" end="4"/>
                                            </p:txEl>
                                          </p:spTgt>
                                        </p:tgtEl>
                                      </p:cBhvr>
                                      <p:to x="100000" y="100000"/>
                                    </p:animScale>
                                  </p:childTnLst>
                                </p:cTn>
                              </p:par>
                            </p:childTnLst>
                          </p:cTn>
                        </p:par>
                      </p:childTnLst>
                    </p:cTn>
                  </p:par>
                  <p:par>
                    <p:cTn id="50" fill="hold">
                      <p:stCondLst>
                        <p:cond delay="indefinite"/>
                      </p:stCondLst>
                      <p:childTnLst>
                        <p:par>
                          <p:cTn id="51" fill="hold">
                            <p:stCondLst>
                              <p:cond delay="0"/>
                            </p:stCondLst>
                            <p:childTnLst>
                              <p:par>
                                <p:cTn id="52" presetID="31" presetClass="entr" presetSubtype="0" fill="hold" nodeType="clickEffect">
                                  <p:stCondLst>
                                    <p:cond delay="0"/>
                                  </p:stCondLst>
                                  <p:childTnLst>
                                    <p:set>
                                      <p:cBhvr>
                                        <p:cTn id="53" dur="1" fill="hold">
                                          <p:stCondLst>
                                            <p:cond delay="0"/>
                                          </p:stCondLst>
                                        </p:cTn>
                                        <p:tgtEl>
                                          <p:spTgt spid="3">
                                            <p:txEl>
                                              <p:pRg st="6" end="6"/>
                                            </p:txEl>
                                          </p:spTgt>
                                        </p:tgtEl>
                                        <p:attrNameLst>
                                          <p:attrName>style.visibility</p:attrName>
                                        </p:attrNameLst>
                                      </p:cBhvr>
                                      <p:to>
                                        <p:strVal val="visible"/>
                                      </p:to>
                                    </p:set>
                                    <p:anim calcmode="lin" valueType="num">
                                      <p:cBhvr>
                                        <p:cTn id="54"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5"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56"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57" dur="1000"/>
                                        <p:tgtEl>
                                          <p:spTgt spid="3">
                                            <p:txEl>
                                              <p:pRg st="6" end="6"/>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3">
                                            <p:txEl>
                                              <p:pRg st="7" end="7"/>
                                            </p:txEl>
                                          </p:spTgt>
                                        </p:tgtEl>
                                        <p:attrNameLst>
                                          <p:attrName>style.visibility</p:attrName>
                                        </p:attrNameLst>
                                      </p:cBhvr>
                                      <p:to>
                                        <p:strVal val="visible"/>
                                      </p:to>
                                    </p:set>
                                    <p:anim calcmode="lin" valueType="num">
                                      <p:cBhvr additive="base">
                                        <p:cTn id="62"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3">
                                            <p:txEl>
                                              <p:pRg st="7" end="7"/>
                                            </p:txEl>
                                          </p:spTgt>
                                        </p:tgtEl>
                                        <p:attrNameLst>
                                          <p:attrName>ppt_y</p:attrName>
                                        </p:attrNameLst>
                                      </p:cBhvr>
                                      <p:tavLst>
                                        <p:tav tm="0">
                                          <p:val>
                                            <p:strVal val="1+#ppt_h/2"/>
                                          </p:val>
                                        </p:tav>
                                        <p:tav tm="100000">
                                          <p:val>
                                            <p:strVal val="#ppt_y"/>
                                          </p:val>
                                        </p:tav>
                                      </p:tavLst>
                                    </p:anim>
                                  </p:childTnLst>
                                </p:cTn>
                              </p:par>
                              <p:par>
                                <p:cTn id="64" presetID="2" presetClass="entr" presetSubtype="4" fill="hold" nodeType="withEffect">
                                  <p:stCondLst>
                                    <p:cond delay="0"/>
                                  </p:stCondLst>
                                  <p:childTnLst>
                                    <p:set>
                                      <p:cBhvr>
                                        <p:cTn id="65" dur="1" fill="hold">
                                          <p:stCondLst>
                                            <p:cond delay="0"/>
                                          </p:stCondLst>
                                        </p:cTn>
                                        <p:tgtEl>
                                          <p:spTgt spid="3">
                                            <p:txEl>
                                              <p:pRg st="8" end="8"/>
                                            </p:txEl>
                                          </p:spTgt>
                                        </p:tgtEl>
                                        <p:attrNameLst>
                                          <p:attrName>style.visibility</p:attrName>
                                        </p:attrNameLst>
                                      </p:cBhvr>
                                      <p:to>
                                        <p:strVal val="visible"/>
                                      </p:to>
                                    </p:set>
                                    <p:anim calcmode="lin" valueType="num">
                                      <p:cBhvr additive="base">
                                        <p:cTn id="66"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394919"/>
            <a:ext cx="8610600" cy="1293028"/>
          </a:xfrm>
        </p:spPr>
        <p:txBody>
          <a:bodyPr/>
          <a:lstStyle/>
          <a:p>
            <a:r>
              <a:rPr lang="en-US" dirty="0"/>
              <a:t>Direct Letter Coding</a:t>
            </a:r>
          </a:p>
        </p:txBody>
      </p:sp>
      <p:sp>
        <p:nvSpPr>
          <p:cNvPr id="3" name="Content Placeholder 2"/>
          <p:cNvSpPr>
            <a:spLocks noGrp="1"/>
          </p:cNvSpPr>
          <p:nvPr>
            <p:ph idx="1"/>
          </p:nvPr>
        </p:nvSpPr>
        <p:spPr/>
        <p:txBody>
          <a:bodyPr>
            <a:normAutofit lnSpcReduction="10000"/>
          </a:bodyPr>
          <a:lstStyle/>
          <a:p>
            <a:pPr marL="0" indent="0">
              <a:buNone/>
            </a:pPr>
            <a:r>
              <a:rPr lang="en-US" sz="3600" dirty="0"/>
              <a:t>What we have studied so far was ‘Rule-Coding’ in which letters were assigned codes according to a set pattern or rules concerning the movement or re ordering of letters and one needs to detect this hidden rule to decode a message. But, sometimes particular letters are made codes for particular letters without these being any set pattern.</a:t>
            </a:r>
          </a:p>
          <a:p>
            <a:endParaRPr lang="en-US" dirty="0"/>
          </a:p>
        </p:txBody>
      </p:sp>
    </p:spTree>
    <p:extLst>
      <p:ext uri="{BB962C8B-B14F-4D97-AF65-F5344CB8AC3E}">
        <p14:creationId xmlns:p14="http://schemas.microsoft.com/office/powerpoint/2010/main" xmlns="" val="10483872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p:cTn id="25"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28"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478046"/>
            <a:ext cx="8610600" cy="1293028"/>
          </a:xfrm>
        </p:spPr>
        <p:txBody>
          <a:bodyPr/>
          <a:lstStyle/>
          <a:p>
            <a:r>
              <a:rPr lang="en-US" dirty="0"/>
              <a:t>Problems</a:t>
            </a:r>
            <a:br>
              <a:rPr lang="en-US" dirty="0"/>
            </a:br>
            <a:endParaRPr lang="en-US" dirty="0"/>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184727" y="1570182"/>
                <a:ext cx="11942618" cy="5190836"/>
              </a:xfrm>
            </p:spPr>
            <p:txBody>
              <a:bodyPr>
                <a:normAutofit fontScale="92500" lnSpcReduction="20000"/>
              </a:bodyPr>
              <a:lstStyle/>
              <a:p>
                <a:pPr marL="0" lvl="0" indent="0">
                  <a:buNone/>
                </a:pPr>
                <a:r>
                  <a:rPr lang="en-US" dirty="0"/>
                  <a:t>1) 1, 9, 25, 49, ?, 121?</a:t>
                </a:r>
              </a:p>
              <a:p>
                <a:pPr marL="0" indent="0">
                  <a:buNone/>
                </a:pPr>
                <a:r>
                  <a:rPr lang="en-US" dirty="0"/>
                  <a:t>Sol) The series consists of squares of consecutive odd </a:t>
                </a:r>
                <a:r>
                  <a:rPr lang="en-US" dirty="0" err="1"/>
                  <a:t>nos</a:t>
                </a:r>
                <a:endParaRPr lang="en-US" dirty="0"/>
              </a:p>
              <a:p>
                <a:pPr marL="0" indent="0">
                  <a:buNone/>
                </a:pPr>
                <a14:m>
                  <m:oMathPara xmlns:m="http://schemas.openxmlformats.org/officeDocument/2006/math">
                    <m:oMathParaPr>
                      <m:jc m:val="left"/>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1</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3</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5</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7</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9</m:t>
                          </m:r>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11</m:t>
                          </m:r>
                        </m:e>
                        <m:sup>
                          <m:r>
                            <a:rPr lang="en-US" i="1">
                              <a:latin typeface="Cambria Math" panose="02040503050406030204" pitchFamily="18" charset="0"/>
                            </a:rPr>
                            <m:t>2</m:t>
                          </m:r>
                        </m:sup>
                      </m:sSup>
                      <m:r>
                        <a:rPr lang="en-US" i="1">
                          <a:latin typeface="Cambria Math" panose="02040503050406030204" pitchFamily="18" charset="0"/>
                        </a:rPr>
                        <m:t>……</m:t>
                      </m:r>
                    </m:oMath>
                  </m:oMathPara>
                </a14:m>
                <a:endParaRPr lang="en-US" dirty="0"/>
              </a:p>
              <a:p>
                <a:pPr marL="0" indent="0">
                  <a:buNone/>
                </a:pPr>
                <a:endParaRPr lang="en-US" dirty="0"/>
              </a:p>
              <a:p>
                <a:pPr marL="0" lvl="0" indent="0">
                  <a:buNone/>
                </a:pPr>
                <a:r>
                  <a:rPr lang="en-US" dirty="0"/>
                  <a:t>2) 4, 7, 12, 19, 28?</a:t>
                </a:r>
              </a:p>
              <a:p>
                <a:pPr marL="0" indent="0">
                  <a:buNone/>
                </a:pPr>
                <a:r>
                  <a:rPr lang="en-US" dirty="0"/>
                  <a:t>Sol) +3, +5, +7, +9, +11,….. i.e., 28+11=39</a:t>
                </a:r>
              </a:p>
              <a:p>
                <a:pPr marL="0" indent="0">
                  <a:buNone/>
                </a:pPr>
                <a:endParaRPr lang="en-US" dirty="0"/>
              </a:p>
              <a:p>
                <a:pPr marL="0" lvl="0" indent="0">
                  <a:buNone/>
                </a:pPr>
                <a:r>
                  <a:rPr lang="en-US" dirty="0"/>
                  <a:t>3) 11, 13, 17, 19, 23, 25?</a:t>
                </a:r>
              </a:p>
              <a:p>
                <a:pPr marL="0" indent="0">
                  <a:buNone/>
                </a:pPr>
                <a:r>
                  <a:rPr lang="en-US" dirty="0"/>
                  <a:t>Sol) +2, +4, +2, +4, +2, +4, ….. i.e., 25+4=29</a:t>
                </a:r>
              </a:p>
              <a:p>
                <a:pPr marL="0" indent="0">
                  <a:buNone/>
                </a:pPr>
                <a:endParaRPr lang="en-US" dirty="0"/>
              </a:p>
              <a:p>
                <a:pPr marL="0" lvl="0" indent="0">
                  <a:buNone/>
                </a:pPr>
                <a:r>
                  <a:rPr lang="en-US" dirty="0"/>
                  <a:t>4) 120, 99, 80, 63, 48?</a:t>
                </a:r>
              </a:p>
              <a:p>
                <a:pPr marL="0" indent="0">
                  <a:buNone/>
                </a:pPr>
                <a:r>
                  <a:rPr lang="en-US" dirty="0"/>
                  <a:t>Sol) -21, -19, -17, -15,… i.e., 48-13=35</a:t>
                </a:r>
              </a:p>
              <a:p>
                <a:pPr marL="0" indent="0">
                  <a:buNone/>
                </a:pPr>
                <a:endParaRPr lang="en-US" dirty="0"/>
              </a:p>
              <a:p>
                <a:pPr marL="0" lvl="0" indent="0">
                  <a:buNone/>
                </a:pPr>
                <a:r>
                  <a:rPr lang="en-US" dirty="0"/>
                  <a:t>5) 4832, 5840, 6848?</a:t>
                </a:r>
              </a:p>
              <a:p>
                <a:pPr marL="0" indent="0">
                  <a:buNone/>
                </a:pPr>
                <a:r>
                  <a:rPr lang="en-US" dirty="0"/>
                  <a:t>Sol) +1008 i.e., 6848+1008= 7856</a:t>
                </a: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84727" y="1570182"/>
                <a:ext cx="11942618" cy="5190836"/>
              </a:xfrm>
              <a:blipFill>
                <a:blip r:embed="rId2"/>
                <a:stretch>
                  <a:fillRect l="-510" t="-2468"/>
                </a:stretch>
              </a:blipFill>
            </p:spPr>
            <p:txBody>
              <a:bodyPr/>
              <a:lstStyle/>
              <a:p>
                <a:r>
                  <a:rPr lang="en-US">
                    <a:noFill/>
                  </a:rPr>
                  <a:t> </a:t>
                </a:r>
              </a:p>
            </p:txBody>
          </p:sp>
        </mc:Fallback>
      </mc:AlternateContent>
    </p:spTree>
    <p:extLst>
      <p:ext uri="{BB962C8B-B14F-4D97-AF65-F5344CB8AC3E}">
        <p14:creationId xmlns:p14="http://schemas.microsoft.com/office/powerpoint/2010/main" xmlns="" val="318126832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p:cTn id="25"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28" dur="1000"/>
                                        <p:tgtEl>
                                          <p:spTgt spid="3">
                                            <p:txEl>
                                              <p:pRg st="1" end="1"/>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p:cTn id="31"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6" presetClass="entr" presetSubtype="0"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wipe(down)">
                                      <p:cBhvr>
                                        <p:cTn id="39" dur="580">
                                          <p:stCondLst>
                                            <p:cond delay="0"/>
                                          </p:stCondLst>
                                        </p:cTn>
                                        <p:tgtEl>
                                          <p:spTgt spid="3">
                                            <p:txEl>
                                              <p:pRg st="4" end="4"/>
                                            </p:txEl>
                                          </p:spTgt>
                                        </p:tgtEl>
                                      </p:cBhvr>
                                    </p:animEffect>
                                    <p:anim calcmode="lin" valueType="num">
                                      <p:cBhvr>
                                        <p:cTn id="40"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3">
                                            <p:txEl>
                                              <p:pRg st="4" end="4"/>
                                            </p:txEl>
                                          </p:spTgt>
                                        </p:tgtEl>
                                      </p:cBhvr>
                                      <p:to x="100000" y="60000"/>
                                    </p:animScale>
                                    <p:animScale>
                                      <p:cBhvr>
                                        <p:cTn id="46" dur="166" decel="50000">
                                          <p:stCondLst>
                                            <p:cond delay="676"/>
                                          </p:stCondLst>
                                        </p:cTn>
                                        <p:tgtEl>
                                          <p:spTgt spid="3">
                                            <p:txEl>
                                              <p:pRg st="4" end="4"/>
                                            </p:txEl>
                                          </p:spTgt>
                                        </p:tgtEl>
                                      </p:cBhvr>
                                      <p:to x="100000" y="100000"/>
                                    </p:animScale>
                                    <p:animScale>
                                      <p:cBhvr>
                                        <p:cTn id="47" dur="26">
                                          <p:stCondLst>
                                            <p:cond delay="1312"/>
                                          </p:stCondLst>
                                        </p:cTn>
                                        <p:tgtEl>
                                          <p:spTgt spid="3">
                                            <p:txEl>
                                              <p:pRg st="4" end="4"/>
                                            </p:txEl>
                                          </p:spTgt>
                                        </p:tgtEl>
                                      </p:cBhvr>
                                      <p:to x="100000" y="80000"/>
                                    </p:animScale>
                                    <p:animScale>
                                      <p:cBhvr>
                                        <p:cTn id="48" dur="166" decel="50000">
                                          <p:stCondLst>
                                            <p:cond delay="1338"/>
                                          </p:stCondLst>
                                        </p:cTn>
                                        <p:tgtEl>
                                          <p:spTgt spid="3">
                                            <p:txEl>
                                              <p:pRg st="4" end="4"/>
                                            </p:txEl>
                                          </p:spTgt>
                                        </p:tgtEl>
                                      </p:cBhvr>
                                      <p:to x="100000" y="100000"/>
                                    </p:animScale>
                                    <p:animScale>
                                      <p:cBhvr>
                                        <p:cTn id="49" dur="26">
                                          <p:stCondLst>
                                            <p:cond delay="1642"/>
                                          </p:stCondLst>
                                        </p:cTn>
                                        <p:tgtEl>
                                          <p:spTgt spid="3">
                                            <p:txEl>
                                              <p:pRg st="4" end="4"/>
                                            </p:txEl>
                                          </p:spTgt>
                                        </p:tgtEl>
                                      </p:cBhvr>
                                      <p:to x="100000" y="90000"/>
                                    </p:animScale>
                                    <p:animScale>
                                      <p:cBhvr>
                                        <p:cTn id="50" dur="166" decel="50000">
                                          <p:stCondLst>
                                            <p:cond delay="1668"/>
                                          </p:stCondLst>
                                        </p:cTn>
                                        <p:tgtEl>
                                          <p:spTgt spid="3">
                                            <p:txEl>
                                              <p:pRg st="4" end="4"/>
                                            </p:txEl>
                                          </p:spTgt>
                                        </p:tgtEl>
                                      </p:cBhvr>
                                      <p:to x="100000" y="100000"/>
                                    </p:animScale>
                                    <p:animScale>
                                      <p:cBhvr>
                                        <p:cTn id="51" dur="26">
                                          <p:stCondLst>
                                            <p:cond delay="1808"/>
                                          </p:stCondLst>
                                        </p:cTn>
                                        <p:tgtEl>
                                          <p:spTgt spid="3">
                                            <p:txEl>
                                              <p:pRg st="4" end="4"/>
                                            </p:txEl>
                                          </p:spTgt>
                                        </p:tgtEl>
                                      </p:cBhvr>
                                      <p:to x="100000" y="95000"/>
                                    </p:animScale>
                                    <p:animScale>
                                      <p:cBhvr>
                                        <p:cTn id="52" dur="166" decel="50000">
                                          <p:stCondLst>
                                            <p:cond delay="1834"/>
                                          </p:stCondLst>
                                        </p:cTn>
                                        <p:tgtEl>
                                          <p:spTgt spid="3">
                                            <p:txEl>
                                              <p:pRg st="4" end="4"/>
                                            </p:txEl>
                                          </p:spTgt>
                                        </p:tgtEl>
                                      </p:cBhvr>
                                      <p:to x="100000" y="100000"/>
                                    </p:animScale>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nodeType="clickEffect">
                                  <p:stCondLst>
                                    <p:cond delay="0"/>
                                  </p:stCondLst>
                                  <p:childTnLst>
                                    <p:set>
                                      <p:cBhvr>
                                        <p:cTn id="56" dur="1" fill="hold">
                                          <p:stCondLst>
                                            <p:cond delay="0"/>
                                          </p:stCondLst>
                                        </p:cTn>
                                        <p:tgtEl>
                                          <p:spTgt spid="3">
                                            <p:txEl>
                                              <p:pRg st="5" end="5"/>
                                            </p:txEl>
                                          </p:spTgt>
                                        </p:tgtEl>
                                        <p:attrNameLst>
                                          <p:attrName>style.visibility</p:attrName>
                                        </p:attrNameLst>
                                      </p:cBhvr>
                                      <p:to>
                                        <p:strVal val="visible"/>
                                      </p:to>
                                    </p:set>
                                    <p:animEffect transition="in" filter="barn(inVertical)">
                                      <p:cBhvr>
                                        <p:cTn id="57" dur="500"/>
                                        <p:tgtEl>
                                          <p:spTgt spid="3">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3">
                                            <p:txEl>
                                              <p:pRg st="7" end="7"/>
                                            </p:txEl>
                                          </p:spTgt>
                                        </p:tgtEl>
                                        <p:attrNameLst>
                                          <p:attrName>style.visibility</p:attrName>
                                        </p:attrNameLst>
                                      </p:cBhvr>
                                      <p:to>
                                        <p:strVal val="visible"/>
                                      </p:to>
                                    </p:set>
                                    <p:anim calcmode="lin" valueType="num">
                                      <p:cBhvr additive="base">
                                        <p:cTn id="62"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6" presetClass="entr" presetSubtype="0" fill="hold" nodeType="clickEffect">
                                  <p:stCondLst>
                                    <p:cond delay="0"/>
                                  </p:stCondLst>
                                  <p:childTnLst>
                                    <p:set>
                                      <p:cBhvr>
                                        <p:cTn id="67" dur="1" fill="hold">
                                          <p:stCondLst>
                                            <p:cond delay="0"/>
                                          </p:stCondLst>
                                        </p:cTn>
                                        <p:tgtEl>
                                          <p:spTgt spid="3">
                                            <p:txEl>
                                              <p:pRg st="8" end="8"/>
                                            </p:txEl>
                                          </p:spTgt>
                                        </p:tgtEl>
                                        <p:attrNameLst>
                                          <p:attrName>style.visibility</p:attrName>
                                        </p:attrNameLst>
                                      </p:cBhvr>
                                      <p:to>
                                        <p:strVal val="visible"/>
                                      </p:to>
                                    </p:set>
                                    <p:animEffect transition="in" filter="wipe(down)">
                                      <p:cBhvr>
                                        <p:cTn id="68" dur="580">
                                          <p:stCondLst>
                                            <p:cond delay="0"/>
                                          </p:stCondLst>
                                        </p:cTn>
                                        <p:tgtEl>
                                          <p:spTgt spid="3">
                                            <p:txEl>
                                              <p:pRg st="8" end="8"/>
                                            </p:txEl>
                                          </p:spTgt>
                                        </p:tgtEl>
                                      </p:cBhvr>
                                    </p:animEffect>
                                    <p:anim calcmode="lin" valueType="num">
                                      <p:cBhvr>
                                        <p:cTn id="69" dur="1822" tmFilter="0,0; 0.14,0.36; 0.43,0.73; 0.71,0.91; 1.0,1.0">
                                          <p:stCondLst>
                                            <p:cond delay="0"/>
                                          </p:stCondLst>
                                        </p:cTn>
                                        <p:tgtEl>
                                          <p:spTgt spid="3">
                                            <p:txEl>
                                              <p:pRg st="8" end="8"/>
                                            </p:txEl>
                                          </p:spTgt>
                                        </p:tgtEl>
                                        <p:attrNameLst>
                                          <p:attrName>ppt_x</p:attrName>
                                        </p:attrNameLst>
                                      </p:cBhvr>
                                      <p:tavLst>
                                        <p:tav tm="0">
                                          <p:val>
                                            <p:strVal val="#ppt_x-0.25"/>
                                          </p:val>
                                        </p:tav>
                                        <p:tav tm="100000">
                                          <p:val>
                                            <p:strVal val="#ppt_x"/>
                                          </p:val>
                                        </p:tav>
                                      </p:tavLst>
                                    </p:anim>
                                    <p:anim calcmode="lin" valueType="num">
                                      <p:cBhvr>
                                        <p:cTn id="70" dur="664" tmFilter="0.0,0.0; 0.25,0.07; 0.50,0.2; 0.75,0.467; 1.0,1.0">
                                          <p:stCondLst>
                                            <p:cond delay="0"/>
                                          </p:stCondLst>
                                        </p:cTn>
                                        <p:tgtEl>
                                          <p:spTgt spid="3">
                                            <p:txEl>
                                              <p:pRg st="8" end="8"/>
                                            </p:txEl>
                                          </p:spTgt>
                                        </p:tgtEl>
                                        <p:attrNameLst>
                                          <p:attrName>ppt_y</p:attrName>
                                        </p:attrNameLst>
                                      </p:cBhvr>
                                      <p:tavLst>
                                        <p:tav tm="0" fmla="#ppt_y-sin(pi*$)/3">
                                          <p:val>
                                            <p:fltVal val="0.5"/>
                                          </p:val>
                                        </p:tav>
                                        <p:tav tm="100000">
                                          <p:val>
                                            <p:fltVal val="1"/>
                                          </p:val>
                                        </p:tav>
                                      </p:tavLst>
                                    </p:anim>
                                    <p:anim calcmode="lin" valueType="num">
                                      <p:cBhvr>
                                        <p:cTn id="71" dur="664" tmFilter="0, 0; 0.125,0.2665; 0.25,0.4; 0.375,0.465; 0.5,0.5;  0.625,0.535; 0.75,0.6; 0.875,0.7335; 1,1">
                                          <p:stCondLst>
                                            <p:cond delay="664"/>
                                          </p:stCondLst>
                                        </p:cTn>
                                        <p:tgtEl>
                                          <p:spTgt spid="3">
                                            <p:txEl>
                                              <p:pRg st="8" end="8"/>
                                            </p:txEl>
                                          </p:spTgt>
                                        </p:tgtEl>
                                        <p:attrNameLst>
                                          <p:attrName>ppt_y</p:attrName>
                                        </p:attrNameLst>
                                      </p:cBhvr>
                                      <p:tavLst>
                                        <p:tav tm="0" fmla="#ppt_y-sin(pi*$)/9">
                                          <p:val>
                                            <p:fltVal val="0"/>
                                          </p:val>
                                        </p:tav>
                                        <p:tav tm="100000">
                                          <p:val>
                                            <p:fltVal val="1"/>
                                          </p:val>
                                        </p:tav>
                                      </p:tavLst>
                                    </p:anim>
                                    <p:anim calcmode="lin" valueType="num">
                                      <p:cBhvr>
                                        <p:cTn id="72" dur="332" tmFilter="0, 0; 0.125,0.2665; 0.25,0.4; 0.375,0.465; 0.5,0.5;  0.625,0.535; 0.75,0.6; 0.875,0.7335; 1,1">
                                          <p:stCondLst>
                                            <p:cond delay="1324"/>
                                          </p:stCondLst>
                                        </p:cTn>
                                        <p:tgtEl>
                                          <p:spTgt spid="3">
                                            <p:txEl>
                                              <p:pRg st="8" end="8"/>
                                            </p:txEl>
                                          </p:spTgt>
                                        </p:tgtEl>
                                        <p:attrNameLst>
                                          <p:attrName>ppt_y</p:attrName>
                                        </p:attrNameLst>
                                      </p:cBhvr>
                                      <p:tavLst>
                                        <p:tav tm="0" fmla="#ppt_y-sin(pi*$)/27">
                                          <p:val>
                                            <p:fltVal val="0"/>
                                          </p:val>
                                        </p:tav>
                                        <p:tav tm="100000">
                                          <p:val>
                                            <p:fltVal val="1"/>
                                          </p:val>
                                        </p:tav>
                                      </p:tavLst>
                                    </p:anim>
                                    <p:anim calcmode="lin" valueType="num">
                                      <p:cBhvr>
                                        <p:cTn id="73" dur="164" tmFilter="0, 0; 0.125,0.2665; 0.25,0.4; 0.375,0.465; 0.5,0.5;  0.625,0.535; 0.75,0.6; 0.875,0.7335; 1,1">
                                          <p:stCondLst>
                                            <p:cond delay="1656"/>
                                          </p:stCondLst>
                                        </p:cTn>
                                        <p:tgtEl>
                                          <p:spTgt spid="3">
                                            <p:txEl>
                                              <p:pRg st="8" end="8"/>
                                            </p:txEl>
                                          </p:spTgt>
                                        </p:tgtEl>
                                        <p:attrNameLst>
                                          <p:attrName>ppt_y</p:attrName>
                                        </p:attrNameLst>
                                      </p:cBhvr>
                                      <p:tavLst>
                                        <p:tav tm="0" fmla="#ppt_y-sin(pi*$)/81">
                                          <p:val>
                                            <p:fltVal val="0"/>
                                          </p:val>
                                        </p:tav>
                                        <p:tav tm="100000">
                                          <p:val>
                                            <p:fltVal val="1"/>
                                          </p:val>
                                        </p:tav>
                                      </p:tavLst>
                                    </p:anim>
                                    <p:animScale>
                                      <p:cBhvr>
                                        <p:cTn id="74" dur="26">
                                          <p:stCondLst>
                                            <p:cond delay="650"/>
                                          </p:stCondLst>
                                        </p:cTn>
                                        <p:tgtEl>
                                          <p:spTgt spid="3">
                                            <p:txEl>
                                              <p:pRg st="8" end="8"/>
                                            </p:txEl>
                                          </p:spTgt>
                                        </p:tgtEl>
                                      </p:cBhvr>
                                      <p:to x="100000" y="60000"/>
                                    </p:animScale>
                                    <p:animScale>
                                      <p:cBhvr>
                                        <p:cTn id="75" dur="166" decel="50000">
                                          <p:stCondLst>
                                            <p:cond delay="676"/>
                                          </p:stCondLst>
                                        </p:cTn>
                                        <p:tgtEl>
                                          <p:spTgt spid="3">
                                            <p:txEl>
                                              <p:pRg st="8" end="8"/>
                                            </p:txEl>
                                          </p:spTgt>
                                        </p:tgtEl>
                                      </p:cBhvr>
                                      <p:to x="100000" y="100000"/>
                                    </p:animScale>
                                    <p:animScale>
                                      <p:cBhvr>
                                        <p:cTn id="76" dur="26">
                                          <p:stCondLst>
                                            <p:cond delay="1312"/>
                                          </p:stCondLst>
                                        </p:cTn>
                                        <p:tgtEl>
                                          <p:spTgt spid="3">
                                            <p:txEl>
                                              <p:pRg st="8" end="8"/>
                                            </p:txEl>
                                          </p:spTgt>
                                        </p:tgtEl>
                                      </p:cBhvr>
                                      <p:to x="100000" y="80000"/>
                                    </p:animScale>
                                    <p:animScale>
                                      <p:cBhvr>
                                        <p:cTn id="77" dur="166" decel="50000">
                                          <p:stCondLst>
                                            <p:cond delay="1338"/>
                                          </p:stCondLst>
                                        </p:cTn>
                                        <p:tgtEl>
                                          <p:spTgt spid="3">
                                            <p:txEl>
                                              <p:pRg st="8" end="8"/>
                                            </p:txEl>
                                          </p:spTgt>
                                        </p:tgtEl>
                                      </p:cBhvr>
                                      <p:to x="100000" y="100000"/>
                                    </p:animScale>
                                    <p:animScale>
                                      <p:cBhvr>
                                        <p:cTn id="78" dur="26">
                                          <p:stCondLst>
                                            <p:cond delay="1642"/>
                                          </p:stCondLst>
                                        </p:cTn>
                                        <p:tgtEl>
                                          <p:spTgt spid="3">
                                            <p:txEl>
                                              <p:pRg st="8" end="8"/>
                                            </p:txEl>
                                          </p:spTgt>
                                        </p:tgtEl>
                                      </p:cBhvr>
                                      <p:to x="100000" y="90000"/>
                                    </p:animScale>
                                    <p:animScale>
                                      <p:cBhvr>
                                        <p:cTn id="79" dur="166" decel="50000">
                                          <p:stCondLst>
                                            <p:cond delay="1668"/>
                                          </p:stCondLst>
                                        </p:cTn>
                                        <p:tgtEl>
                                          <p:spTgt spid="3">
                                            <p:txEl>
                                              <p:pRg st="8" end="8"/>
                                            </p:txEl>
                                          </p:spTgt>
                                        </p:tgtEl>
                                      </p:cBhvr>
                                      <p:to x="100000" y="100000"/>
                                    </p:animScale>
                                    <p:animScale>
                                      <p:cBhvr>
                                        <p:cTn id="80" dur="26">
                                          <p:stCondLst>
                                            <p:cond delay="1808"/>
                                          </p:stCondLst>
                                        </p:cTn>
                                        <p:tgtEl>
                                          <p:spTgt spid="3">
                                            <p:txEl>
                                              <p:pRg st="8" end="8"/>
                                            </p:txEl>
                                          </p:spTgt>
                                        </p:tgtEl>
                                      </p:cBhvr>
                                      <p:to x="100000" y="95000"/>
                                    </p:animScale>
                                    <p:animScale>
                                      <p:cBhvr>
                                        <p:cTn id="81" dur="166" decel="50000">
                                          <p:stCondLst>
                                            <p:cond delay="1834"/>
                                          </p:stCondLst>
                                        </p:cTn>
                                        <p:tgtEl>
                                          <p:spTgt spid="3">
                                            <p:txEl>
                                              <p:pRg st="8" end="8"/>
                                            </p:txEl>
                                          </p:spTgt>
                                        </p:tgtEl>
                                      </p:cBhvr>
                                      <p:to x="100000" y="100000"/>
                                    </p:animScale>
                                  </p:childTnLst>
                                </p:cTn>
                              </p:par>
                            </p:childTnLst>
                          </p:cTn>
                        </p:par>
                      </p:childTnLst>
                    </p:cTn>
                  </p:par>
                  <p:par>
                    <p:cTn id="82" fill="hold">
                      <p:stCondLst>
                        <p:cond delay="indefinite"/>
                      </p:stCondLst>
                      <p:childTnLst>
                        <p:par>
                          <p:cTn id="83" fill="hold">
                            <p:stCondLst>
                              <p:cond delay="0"/>
                            </p:stCondLst>
                            <p:childTnLst>
                              <p:par>
                                <p:cTn id="84" presetID="31" presetClass="entr" presetSubtype="0" fill="hold" nodeType="clickEffect">
                                  <p:stCondLst>
                                    <p:cond delay="0"/>
                                  </p:stCondLst>
                                  <p:childTnLst>
                                    <p:set>
                                      <p:cBhvr>
                                        <p:cTn id="85" dur="1" fill="hold">
                                          <p:stCondLst>
                                            <p:cond delay="0"/>
                                          </p:stCondLst>
                                        </p:cTn>
                                        <p:tgtEl>
                                          <p:spTgt spid="3">
                                            <p:txEl>
                                              <p:pRg st="10" end="10"/>
                                            </p:txEl>
                                          </p:spTgt>
                                        </p:tgtEl>
                                        <p:attrNameLst>
                                          <p:attrName>style.visibility</p:attrName>
                                        </p:attrNameLst>
                                      </p:cBhvr>
                                      <p:to>
                                        <p:strVal val="visible"/>
                                      </p:to>
                                    </p:set>
                                    <p:anim calcmode="lin" valueType="num">
                                      <p:cBhvr>
                                        <p:cTn id="86" dur="10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87" dur="1000" fill="hold"/>
                                        <p:tgtEl>
                                          <p:spTgt spid="3">
                                            <p:txEl>
                                              <p:pRg st="10" end="10"/>
                                            </p:txEl>
                                          </p:spTgt>
                                        </p:tgtEl>
                                        <p:attrNameLst>
                                          <p:attrName>ppt_h</p:attrName>
                                        </p:attrNameLst>
                                      </p:cBhvr>
                                      <p:tavLst>
                                        <p:tav tm="0">
                                          <p:val>
                                            <p:fltVal val="0"/>
                                          </p:val>
                                        </p:tav>
                                        <p:tav tm="100000">
                                          <p:val>
                                            <p:strVal val="#ppt_h"/>
                                          </p:val>
                                        </p:tav>
                                      </p:tavLst>
                                    </p:anim>
                                    <p:anim calcmode="lin" valueType="num">
                                      <p:cBhvr>
                                        <p:cTn id="88" dur="1000" fill="hold"/>
                                        <p:tgtEl>
                                          <p:spTgt spid="3">
                                            <p:txEl>
                                              <p:pRg st="10" end="10"/>
                                            </p:txEl>
                                          </p:spTgt>
                                        </p:tgtEl>
                                        <p:attrNameLst>
                                          <p:attrName>style.rotation</p:attrName>
                                        </p:attrNameLst>
                                      </p:cBhvr>
                                      <p:tavLst>
                                        <p:tav tm="0">
                                          <p:val>
                                            <p:fltVal val="90"/>
                                          </p:val>
                                        </p:tav>
                                        <p:tav tm="100000">
                                          <p:val>
                                            <p:fltVal val="0"/>
                                          </p:val>
                                        </p:tav>
                                      </p:tavLst>
                                    </p:anim>
                                    <p:animEffect transition="in" filter="fade">
                                      <p:cBhvr>
                                        <p:cTn id="89" dur="1000"/>
                                        <p:tgtEl>
                                          <p:spTgt spid="3">
                                            <p:txEl>
                                              <p:pRg st="10" end="10"/>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42" presetClass="entr" presetSubtype="0" fill="hold" nodeType="clickEffect">
                                  <p:stCondLst>
                                    <p:cond delay="0"/>
                                  </p:stCondLst>
                                  <p:childTnLst>
                                    <p:set>
                                      <p:cBhvr>
                                        <p:cTn id="93" dur="1" fill="hold">
                                          <p:stCondLst>
                                            <p:cond delay="0"/>
                                          </p:stCondLst>
                                        </p:cTn>
                                        <p:tgtEl>
                                          <p:spTgt spid="3">
                                            <p:txEl>
                                              <p:pRg st="11" end="11"/>
                                            </p:txEl>
                                          </p:spTgt>
                                        </p:tgtEl>
                                        <p:attrNameLst>
                                          <p:attrName>style.visibility</p:attrName>
                                        </p:attrNameLst>
                                      </p:cBhvr>
                                      <p:to>
                                        <p:strVal val="visible"/>
                                      </p:to>
                                    </p:set>
                                    <p:animEffect transition="in" filter="fade">
                                      <p:cBhvr>
                                        <p:cTn id="94" dur="1000"/>
                                        <p:tgtEl>
                                          <p:spTgt spid="3">
                                            <p:txEl>
                                              <p:pRg st="11" end="11"/>
                                            </p:txEl>
                                          </p:spTgt>
                                        </p:tgtEl>
                                      </p:cBhvr>
                                    </p:animEffect>
                                    <p:anim calcmode="lin" valueType="num">
                                      <p:cBhvr>
                                        <p:cTn id="95"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96"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31" presetClass="entr" presetSubtype="0" fill="hold" nodeType="clickEffect">
                                  <p:stCondLst>
                                    <p:cond delay="0"/>
                                  </p:stCondLst>
                                  <p:childTnLst>
                                    <p:set>
                                      <p:cBhvr>
                                        <p:cTn id="100" dur="1" fill="hold">
                                          <p:stCondLst>
                                            <p:cond delay="0"/>
                                          </p:stCondLst>
                                        </p:cTn>
                                        <p:tgtEl>
                                          <p:spTgt spid="3">
                                            <p:txEl>
                                              <p:pRg st="13" end="13"/>
                                            </p:txEl>
                                          </p:spTgt>
                                        </p:tgtEl>
                                        <p:attrNameLst>
                                          <p:attrName>style.visibility</p:attrName>
                                        </p:attrNameLst>
                                      </p:cBhvr>
                                      <p:to>
                                        <p:strVal val="visible"/>
                                      </p:to>
                                    </p:set>
                                    <p:anim calcmode="lin" valueType="num">
                                      <p:cBhvr>
                                        <p:cTn id="101" dur="1000" fill="hold"/>
                                        <p:tgtEl>
                                          <p:spTgt spid="3">
                                            <p:txEl>
                                              <p:pRg st="13" end="13"/>
                                            </p:txEl>
                                          </p:spTgt>
                                        </p:tgtEl>
                                        <p:attrNameLst>
                                          <p:attrName>ppt_w</p:attrName>
                                        </p:attrNameLst>
                                      </p:cBhvr>
                                      <p:tavLst>
                                        <p:tav tm="0">
                                          <p:val>
                                            <p:fltVal val="0"/>
                                          </p:val>
                                        </p:tav>
                                        <p:tav tm="100000">
                                          <p:val>
                                            <p:strVal val="#ppt_w"/>
                                          </p:val>
                                        </p:tav>
                                      </p:tavLst>
                                    </p:anim>
                                    <p:anim calcmode="lin" valueType="num">
                                      <p:cBhvr>
                                        <p:cTn id="102" dur="1000" fill="hold"/>
                                        <p:tgtEl>
                                          <p:spTgt spid="3">
                                            <p:txEl>
                                              <p:pRg st="13" end="13"/>
                                            </p:txEl>
                                          </p:spTgt>
                                        </p:tgtEl>
                                        <p:attrNameLst>
                                          <p:attrName>ppt_h</p:attrName>
                                        </p:attrNameLst>
                                      </p:cBhvr>
                                      <p:tavLst>
                                        <p:tav tm="0">
                                          <p:val>
                                            <p:fltVal val="0"/>
                                          </p:val>
                                        </p:tav>
                                        <p:tav tm="100000">
                                          <p:val>
                                            <p:strVal val="#ppt_h"/>
                                          </p:val>
                                        </p:tav>
                                      </p:tavLst>
                                    </p:anim>
                                    <p:anim calcmode="lin" valueType="num">
                                      <p:cBhvr>
                                        <p:cTn id="103" dur="1000" fill="hold"/>
                                        <p:tgtEl>
                                          <p:spTgt spid="3">
                                            <p:txEl>
                                              <p:pRg st="13" end="13"/>
                                            </p:txEl>
                                          </p:spTgt>
                                        </p:tgtEl>
                                        <p:attrNameLst>
                                          <p:attrName>style.rotation</p:attrName>
                                        </p:attrNameLst>
                                      </p:cBhvr>
                                      <p:tavLst>
                                        <p:tav tm="0">
                                          <p:val>
                                            <p:fltVal val="90"/>
                                          </p:val>
                                        </p:tav>
                                        <p:tav tm="100000">
                                          <p:val>
                                            <p:fltVal val="0"/>
                                          </p:val>
                                        </p:tav>
                                      </p:tavLst>
                                    </p:anim>
                                    <p:animEffect transition="in" filter="fade">
                                      <p:cBhvr>
                                        <p:cTn id="104" dur="1000"/>
                                        <p:tgtEl>
                                          <p:spTgt spid="3">
                                            <p:txEl>
                                              <p:pRg st="13" end="13"/>
                                            </p:txEl>
                                          </p:spTgt>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3">
                                            <p:txEl>
                                              <p:pRg st="14" end="14"/>
                                            </p:txEl>
                                          </p:spTgt>
                                        </p:tgtEl>
                                        <p:attrNameLst>
                                          <p:attrName>style.visibility</p:attrName>
                                        </p:attrNameLst>
                                      </p:cBhvr>
                                      <p:to>
                                        <p:strVal val="visible"/>
                                      </p:to>
                                    </p:set>
                                    <p:animEffect transition="in" filter="fade">
                                      <p:cBhvr>
                                        <p:cTn id="109"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394919"/>
            <a:ext cx="8610600" cy="1293028"/>
          </a:xfrm>
        </p:spPr>
        <p:txBody>
          <a:bodyPr/>
          <a:lstStyle/>
          <a:p>
            <a:r>
              <a:rPr lang="en-US" dirty="0"/>
              <a:t>Problems</a:t>
            </a:r>
          </a:p>
        </p:txBody>
      </p:sp>
      <p:sp>
        <p:nvSpPr>
          <p:cNvPr id="3" name="Content Placeholder 2"/>
          <p:cNvSpPr>
            <a:spLocks noGrp="1"/>
          </p:cNvSpPr>
          <p:nvPr>
            <p:ph idx="1"/>
          </p:nvPr>
        </p:nvSpPr>
        <p:spPr>
          <a:xfrm>
            <a:off x="258618" y="1616364"/>
            <a:ext cx="11776364" cy="4987636"/>
          </a:xfrm>
        </p:spPr>
        <p:txBody>
          <a:bodyPr/>
          <a:lstStyle/>
          <a:p>
            <a:pPr marL="457200" lvl="0" indent="-457200">
              <a:buAutoNum type="arabicParenR"/>
            </a:pPr>
            <a:r>
              <a:rPr lang="en-US" dirty="0"/>
              <a:t>If the word EARTH be written as QPMZS is coded form. How can HEART be written following the same coding?</a:t>
            </a:r>
          </a:p>
          <a:p>
            <a:pPr marL="457200" lvl="0" indent="-457200">
              <a:buAutoNum type="arabicParenR"/>
            </a:pPr>
            <a:endParaRPr lang="en-US" dirty="0"/>
          </a:p>
          <a:p>
            <a:pPr marL="0" indent="0">
              <a:buNone/>
            </a:pPr>
            <a:r>
              <a:rPr lang="en-US" dirty="0"/>
              <a:t>Sol) Observing we may notice that HEART consists of the same letters as EARTH and the four possible codes given as alternatives also consists of the same letter codes as those in the code for EARTH. This indicates that this is a question on direct coding.</a:t>
            </a:r>
          </a:p>
          <a:p>
            <a:pPr marL="0" indent="0">
              <a:buNone/>
            </a:pPr>
            <a:r>
              <a:rPr lang="en-US" dirty="0"/>
              <a:t>Thus we have:</a:t>
            </a:r>
          </a:p>
          <a:p>
            <a:r>
              <a:rPr lang="en-US" dirty="0"/>
              <a:t>  Letter: E    A    R     T    H</a:t>
            </a:r>
          </a:p>
          <a:p>
            <a:r>
              <a:rPr lang="en-US" dirty="0"/>
              <a:t>Code:  Q    P    M    Z    S</a:t>
            </a:r>
          </a:p>
          <a:p>
            <a:endParaRPr lang="en-US" dirty="0"/>
          </a:p>
        </p:txBody>
      </p:sp>
    </p:spTree>
    <p:extLst>
      <p:ext uri="{BB962C8B-B14F-4D97-AF65-F5344CB8AC3E}">
        <p14:creationId xmlns:p14="http://schemas.microsoft.com/office/powerpoint/2010/main" xmlns="" val="314162925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wheel(1)">
                                      <p:cBhvr>
                                        <p:cTn id="25" dur="2000"/>
                                        <p:tgtEl>
                                          <p:spTgt spid="3">
                                            <p:txEl>
                                              <p:pRg st="2" end="2"/>
                                            </p:txEl>
                                          </p:spTgt>
                                        </p:tgtEl>
                                      </p:cBhvr>
                                    </p:animEffect>
                                  </p:childTnLst>
                                </p:cTn>
                              </p:par>
                              <p:par>
                                <p:cTn id="26" presetID="21" presetClass="entr" presetSubtype="1" fill="hold"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wheel(1)">
                                      <p:cBhvr>
                                        <p:cTn id="28" dur="2000"/>
                                        <p:tgtEl>
                                          <p:spTgt spid="3">
                                            <p:txEl>
                                              <p:pRg st="3" end="3"/>
                                            </p:txEl>
                                          </p:spTgt>
                                        </p:tgtEl>
                                      </p:cBhvr>
                                    </p:animEffect>
                                  </p:childTnLst>
                                </p:cTn>
                              </p:par>
                              <p:par>
                                <p:cTn id="29" presetID="21" presetClass="entr" presetSubtype="1"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wheel(1)">
                                      <p:cBhvr>
                                        <p:cTn id="31" dur="2000"/>
                                        <p:tgtEl>
                                          <p:spTgt spid="3">
                                            <p:txEl>
                                              <p:pRg st="4" end="4"/>
                                            </p:txEl>
                                          </p:spTgt>
                                        </p:tgtEl>
                                      </p:cBhvr>
                                    </p:animEffect>
                                  </p:childTnLst>
                                </p:cTn>
                              </p:par>
                              <p:par>
                                <p:cTn id="32" presetID="21" presetClass="entr" presetSubtype="1" fill="hold"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wheel(1)">
                                      <p:cBhvr>
                                        <p:cTn id="34"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lvl="0" indent="0">
              <a:buNone/>
            </a:pPr>
            <a:r>
              <a:rPr lang="en-US" dirty="0"/>
              <a:t>2) In a particular way of coding the word CENTRAL is coded as ABCDEFG and PLANETARIUM as HGFCBDFEIJK with the same coding how can we express the word LANTERN?</a:t>
            </a:r>
          </a:p>
          <a:p>
            <a:pPr marL="0" lvl="0" indent="0">
              <a:buNone/>
            </a:pPr>
            <a:endParaRPr lang="en-US" dirty="0"/>
          </a:p>
          <a:p>
            <a:pPr marL="0" indent="0">
              <a:buNone/>
            </a:pPr>
            <a:r>
              <a:rPr lang="en-US" dirty="0"/>
              <a:t>Sol) 	    Letter: C    E    N    T    R    A    L    P    I    U    M</a:t>
            </a:r>
          </a:p>
          <a:p>
            <a:pPr marL="0" indent="0">
              <a:buNone/>
            </a:pPr>
            <a:r>
              <a:rPr lang="en-US" dirty="0"/>
              <a:t>	   Code:   A    B   C    D   E    F    G    H    I    J    K</a:t>
            </a:r>
          </a:p>
          <a:p>
            <a:pPr marL="0" indent="0">
              <a:buNone/>
            </a:pPr>
            <a:r>
              <a:rPr lang="en-US" dirty="0"/>
              <a:t>Therefore: LANTERN: GFCDBEC</a:t>
            </a:r>
          </a:p>
          <a:p>
            <a:endParaRPr lang="en-US" dirty="0"/>
          </a:p>
        </p:txBody>
      </p:sp>
    </p:spTree>
    <p:extLst>
      <p:ext uri="{BB962C8B-B14F-4D97-AF65-F5344CB8AC3E}">
        <p14:creationId xmlns:p14="http://schemas.microsoft.com/office/powerpoint/2010/main" xmlns="" val="299500234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8" dur="1000"/>
                                        <p:tgtEl>
                                          <p:spTgt spid="3">
                                            <p:txEl>
                                              <p:pRg st="2" end="2"/>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p:cTn id="31"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3" end="3"/>
                                            </p:txEl>
                                          </p:spTgt>
                                        </p:tgtEl>
                                      </p:cBhvr>
                                    </p:animEffect>
                                  </p:childTnLst>
                                </p:cTn>
                              </p:par>
                              <p:par>
                                <p:cTn id="35" presetID="31" presetClass="entr" presetSubtype="0" fill="hold"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p:cTn id="37"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8"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39"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40"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441100"/>
            <a:ext cx="8610600" cy="1293028"/>
          </a:xfrm>
        </p:spPr>
        <p:txBody>
          <a:bodyPr/>
          <a:lstStyle/>
          <a:p>
            <a:r>
              <a:rPr lang="en-US" dirty="0"/>
              <a:t>Number/symbol coding</a:t>
            </a:r>
            <a:br>
              <a:rPr lang="en-US" dirty="0"/>
            </a:br>
            <a:endParaRPr lang="en-US" dirty="0"/>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175491" y="1542474"/>
                <a:ext cx="11877964" cy="5209308"/>
              </a:xfrm>
            </p:spPr>
            <p:txBody>
              <a:bodyPr>
                <a:normAutofit fontScale="92500" lnSpcReduction="10000"/>
              </a:bodyPr>
              <a:lstStyle/>
              <a:p>
                <a:pPr marL="0" indent="0">
                  <a:buNone/>
                </a:pPr>
                <a:r>
                  <a:rPr lang="en-US" dirty="0"/>
                  <a:t>Case 1: when numeral/symbol codes are assigned to words</a:t>
                </a:r>
              </a:p>
              <a:p>
                <a:pPr marL="0" lvl="0" indent="0">
                  <a:buNone/>
                </a:pPr>
                <a:endParaRPr lang="en-US" dirty="0"/>
              </a:p>
              <a:p>
                <a:pPr marL="0" lvl="0" indent="0">
                  <a:buNone/>
                </a:pPr>
                <a:r>
                  <a:rPr lang="en-US" dirty="0"/>
                  <a:t>1) If MACHINE is coded as 19-7-9-14-15-20-11, how will you code DANGER?</a:t>
                </a:r>
              </a:p>
              <a:p>
                <a:pPr marL="0" indent="0">
                  <a:buNone/>
                </a:pPr>
                <a:r>
                  <a:rPr lang="en-US" dirty="0"/>
                  <a:t>Sol) Respective position of the letter +6: to obtain the code.</a:t>
                </a:r>
              </a:p>
              <a:p>
                <a:pPr marL="0" indent="0">
                  <a:buNone/>
                </a:pPr>
                <a:endParaRPr lang="en-US" dirty="0"/>
              </a:p>
              <a:p>
                <a:pPr marL="0" lvl="0" indent="0">
                  <a:buNone/>
                </a:pPr>
                <a:r>
                  <a:rPr lang="en-US" dirty="0"/>
                  <a:t>2) If RED is coded as 6720, then how would GREEN ?</a:t>
                </a:r>
              </a:p>
              <a:p>
                <a:pPr marL="0" indent="0">
                  <a:buNone/>
                </a:pPr>
                <a:r>
                  <a:rPr lang="en-US" dirty="0"/>
                  <a:t>Sol) RED ------ DER ------ 4/5/18 ------- (4+2)/(5+2)/(18+2)--------- 6/7/20 (club: 6720)</a:t>
                </a:r>
              </a:p>
              <a:p>
                <a:pPr marL="0" indent="0">
                  <a:buNone/>
                </a:pPr>
                <a:r>
                  <a:rPr lang="en-US" dirty="0"/>
                  <a:t>Our required code is 1677209.</a:t>
                </a:r>
              </a:p>
              <a:p>
                <a:pPr marL="0" indent="0">
                  <a:buNone/>
                </a:pPr>
                <a:endParaRPr lang="en-US" dirty="0"/>
              </a:p>
              <a:p>
                <a:pPr marL="0" lvl="0" indent="0">
                  <a:buNone/>
                </a:pPr>
                <a:r>
                  <a:rPr lang="en-US" dirty="0"/>
                  <a:t>3) If E=5, and HOTEL=12, how will you code LAMB?</a:t>
                </a:r>
              </a:p>
              <a:p>
                <a:pPr marL="0" indent="0">
                  <a:buNone/>
                </a:pPr>
                <a:r>
                  <a:rPr lang="en-US" dirty="0"/>
                  <a:t>Sol) We have A=1, B=2,…… Y=25, Z=26.</a:t>
                </a:r>
              </a:p>
              <a:p>
                <a:pPr marL="0" indent="0">
                  <a:buNone/>
                </a:pPr>
                <a:r>
                  <a:rPr lang="en-US" dirty="0"/>
                  <a:t>Thus, HOTEL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𝐻</m:t>
                        </m:r>
                        <m:r>
                          <a:rPr lang="en-US" i="1">
                            <a:latin typeface="Cambria Math" panose="02040503050406030204" pitchFamily="18" charset="0"/>
                          </a:rPr>
                          <m:t>+</m:t>
                        </m:r>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𝐿</m:t>
                        </m:r>
                      </m:num>
                      <m:den>
                        <m:r>
                          <a:rPr lang="en-US" i="1">
                            <a:latin typeface="Cambria Math" panose="02040503050406030204" pitchFamily="18" charset="0"/>
                          </a:rPr>
                          <m:t>5</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60</m:t>
                        </m:r>
                      </m:num>
                      <m:den>
                        <m:r>
                          <a:rPr lang="en-US" i="1">
                            <a:latin typeface="Cambria Math" panose="02040503050406030204" pitchFamily="18" charset="0"/>
                          </a:rPr>
                          <m:t>5</m:t>
                        </m:r>
                      </m:den>
                    </m:f>
                    <m:r>
                      <a:rPr lang="en-US" i="1">
                        <a:latin typeface="Cambria Math" panose="02040503050406030204" pitchFamily="18" charset="0"/>
                      </a:rPr>
                      <m:t>=12</m:t>
                    </m:r>
                  </m:oMath>
                </a14:m>
                <a:endParaRPr lang="en-US" dirty="0"/>
              </a:p>
              <a:p>
                <a:pPr marL="0" indent="0">
                  <a:buNone/>
                </a:pPr>
                <a:r>
                  <a:rPr lang="en-US" dirty="0"/>
                  <a:t>Therefore LAMB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28</m:t>
                        </m:r>
                      </m:num>
                      <m:den>
                        <m:r>
                          <a:rPr lang="en-US" i="1">
                            <a:latin typeface="Cambria Math" panose="02040503050406030204" pitchFamily="18" charset="0"/>
                          </a:rPr>
                          <m:t>4</m:t>
                        </m:r>
                      </m:den>
                    </m:f>
                    <m:r>
                      <a:rPr lang="en-US" i="1">
                        <a:latin typeface="Cambria Math" panose="02040503050406030204" pitchFamily="18" charset="0"/>
                      </a:rPr>
                      <m:t>=7</m:t>
                    </m:r>
                  </m:oMath>
                </a14:m>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75491" y="1542474"/>
                <a:ext cx="11877964" cy="5209308"/>
              </a:xfrm>
              <a:blipFill>
                <a:blip r:embed="rId2"/>
                <a:stretch>
                  <a:fillRect l="-565" t="-1754"/>
                </a:stretch>
              </a:blipFill>
            </p:spPr>
            <p:txBody>
              <a:bodyPr/>
              <a:lstStyle/>
              <a:p>
                <a:r>
                  <a:rPr lang="en-US">
                    <a:noFill/>
                  </a:rPr>
                  <a:t> </a:t>
                </a:r>
              </a:p>
            </p:txBody>
          </p:sp>
        </mc:Fallback>
      </mc:AlternateContent>
    </p:spTree>
    <p:extLst>
      <p:ext uri="{BB962C8B-B14F-4D97-AF65-F5344CB8AC3E}">
        <p14:creationId xmlns:p14="http://schemas.microsoft.com/office/powerpoint/2010/main" xmlns="" val="257242343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80">
                                          <p:stCondLst>
                                            <p:cond delay="0"/>
                                          </p:stCondLst>
                                        </p:cTn>
                                        <p:tgtEl>
                                          <p:spTgt spid="3">
                                            <p:txEl>
                                              <p:pRg st="0" end="0"/>
                                            </p:txEl>
                                          </p:spTgt>
                                        </p:tgtEl>
                                      </p:cBhvr>
                                    </p:animEffect>
                                    <p:anim calcmode="lin" valueType="num">
                                      <p:cBhvr>
                                        <p:cTn id="14"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9" dur="26">
                                          <p:stCondLst>
                                            <p:cond delay="650"/>
                                          </p:stCondLst>
                                        </p:cTn>
                                        <p:tgtEl>
                                          <p:spTgt spid="3">
                                            <p:txEl>
                                              <p:pRg st="0" end="0"/>
                                            </p:txEl>
                                          </p:spTgt>
                                        </p:tgtEl>
                                      </p:cBhvr>
                                      <p:to x="100000" y="60000"/>
                                    </p:animScale>
                                    <p:animScale>
                                      <p:cBhvr>
                                        <p:cTn id="20" dur="166" decel="50000">
                                          <p:stCondLst>
                                            <p:cond delay="676"/>
                                          </p:stCondLst>
                                        </p:cTn>
                                        <p:tgtEl>
                                          <p:spTgt spid="3">
                                            <p:txEl>
                                              <p:pRg st="0" end="0"/>
                                            </p:txEl>
                                          </p:spTgt>
                                        </p:tgtEl>
                                      </p:cBhvr>
                                      <p:to x="100000" y="100000"/>
                                    </p:animScale>
                                    <p:animScale>
                                      <p:cBhvr>
                                        <p:cTn id="21" dur="26">
                                          <p:stCondLst>
                                            <p:cond delay="1312"/>
                                          </p:stCondLst>
                                        </p:cTn>
                                        <p:tgtEl>
                                          <p:spTgt spid="3">
                                            <p:txEl>
                                              <p:pRg st="0" end="0"/>
                                            </p:txEl>
                                          </p:spTgt>
                                        </p:tgtEl>
                                      </p:cBhvr>
                                      <p:to x="100000" y="80000"/>
                                    </p:animScale>
                                    <p:animScale>
                                      <p:cBhvr>
                                        <p:cTn id="22" dur="166" decel="50000">
                                          <p:stCondLst>
                                            <p:cond delay="1338"/>
                                          </p:stCondLst>
                                        </p:cTn>
                                        <p:tgtEl>
                                          <p:spTgt spid="3">
                                            <p:txEl>
                                              <p:pRg st="0" end="0"/>
                                            </p:txEl>
                                          </p:spTgt>
                                        </p:tgtEl>
                                      </p:cBhvr>
                                      <p:to x="100000" y="100000"/>
                                    </p:animScale>
                                    <p:animScale>
                                      <p:cBhvr>
                                        <p:cTn id="23" dur="26">
                                          <p:stCondLst>
                                            <p:cond delay="1642"/>
                                          </p:stCondLst>
                                        </p:cTn>
                                        <p:tgtEl>
                                          <p:spTgt spid="3">
                                            <p:txEl>
                                              <p:pRg st="0" end="0"/>
                                            </p:txEl>
                                          </p:spTgt>
                                        </p:tgtEl>
                                      </p:cBhvr>
                                      <p:to x="100000" y="90000"/>
                                    </p:animScale>
                                    <p:animScale>
                                      <p:cBhvr>
                                        <p:cTn id="24" dur="166" decel="50000">
                                          <p:stCondLst>
                                            <p:cond delay="1668"/>
                                          </p:stCondLst>
                                        </p:cTn>
                                        <p:tgtEl>
                                          <p:spTgt spid="3">
                                            <p:txEl>
                                              <p:pRg st="0" end="0"/>
                                            </p:txEl>
                                          </p:spTgt>
                                        </p:tgtEl>
                                      </p:cBhvr>
                                      <p:to x="100000" y="100000"/>
                                    </p:animScale>
                                    <p:animScale>
                                      <p:cBhvr>
                                        <p:cTn id="25" dur="26">
                                          <p:stCondLst>
                                            <p:cond delay="1808"/>
                                          </p:stCondLst>
                                        </p:cTn>
                                        <p:tgtEl>
                                          <p:spTgt spid="3">
                                            <p:txEl>
                                              <p:pRg st="0" end="0"/>
                                            </p:txEl>
                                          </p:spTgt>
                                        </p:tgtEl>
                                      </p:cBhvr>
                                      <p:to x="100000" y="95000"/>
                                    </p:animScale>
                                    <p:animScale>
                                      <p:cBhvr>
                                        <p:cTn id="26" dur="166" decel="50000">
                                          <p:stCondLst>
                                            <p:cond delay="1834"/>
                                          </p:stCondLst>
                                        </p:cTn>
                                        <p:tgtEl>
                                          <p:spTgt spid="3">
                                            <p:txEl>
                                              <p:pRg st="0" end="0"/>
                                            </p:txEl>
                                          </p:spTgt>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26" presetClass="entr" presetSubtype="0"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wipe(down)">
                                      <p:cBhvr>
                                        <p:cTn id="31" dur="580">
                                          <p:stCondLst>
                                            <p:cond delay="0"/>
                                          </p:stCondLst>
                                        </p:cTn>
                                        <p:tgtEl>
                                          <p:spTgt spid="3">
                                            <p:txEl>
                                              <p:pRg st="2" end="2"/>
                                            </p:txEl>
                                          </p:spTgt>
                                        </p:tgtEl>
                                      </p:cBhvr>
                                    </p:animEffect>
                                    <p:anim calcmode="lin" valueType="num">
                                      <p:cBhvr>
                                        <p:cTn id="32"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37" dur="26">
                                          <p:stCondLst>
                                            <p:cond delay="650"/>
                                          </p:stCondLst>
                                        </p:cTn>
                                        <p:tgtEl>
                                          <p:spTgt spid="3">
                                            <p:txEl>
                                              <p:pRg st="2" end="2"/>
                                            </p:txEl>
                                          </p:spTgt>
                                        </p:tgtEl>
                                      </p:cBhvr>
                                      <p:to x="100000" y="60000"/>
                                    </p:animScale>
                                    <p:animScale>
                                      <p:cBhvr>
                                        <p:cTn id="38" dur="166" decel="50000">
                                          <p:stCondLst>
                                            <p:cond delay="676"/>
                                          </p:stCondLst>
                                        </p:cTn>
                                        <p:tgtEl>
                                          <p:spTgt spid="3">
                                            <p:txEl>
                                              <p:pRg st="2" end="2"/>
                                            </p:txEl>
                                          </p:spTgt>
                                        </p:tgtEl>
                                      </p:cBhvr>
                                      <p:to x="100000" y="100000"/>
                                    </p:animScale>
                                    <p:animScale>
                                      <p:cBhvr>
                                        <p:cTn id="39" dur="26">
                                          <p:stCondLst>
                                            <p:cond delay="1312"/>
                                          </p:stCondLst>
                                        </p:cTn>
                                        <p:tgtEl>
                                          <p:spTgt spid="3">
                                            <p:txEl>
                                              <p:pRg st="2" end="2"/>
                                            </p:txEl>
                                          </p:spTgt>
                                        </p:tgtEl>
                                      </p:cBhvr>
                                      <p:to x="100000" y="80000"/>
                                    </p:animScale>
                                    <p:animScale>
                                      <p:cBhvr>
                                        <p:cTn id="40" dur="166" decel="50000">
                                          <p:stCondLst>
                                            <p:cond delay="1338"/>
                                          </p:stCondLst>
                                        </p:cTn>
                                        <p:tgtEl>
                                          <p:spTgt spid="3">
                                            <p:txEl>
                                              <p:pRg st="2" end="2"/>
                                            </p:txEl>
                                          </p:spTgt>
                                        </p:tgtEl>
                                      </p:cBhvr>
                                      <p:to x="100000" y="100000"/>
                                    </p:animScale>
                                    <p:animScale>
                                      <p:cBhvr>
                                        <p:cTn id="41" dur="26">
                                          <p:stCondLst>
                                            <p:cond delay="1642"/>
                                          </p:stCondLst>
                                        </p:cTn>
                                        <p:tgtEl>
                                          <p:spTgt spid="3">
                                            <p:txEl>
                                              <p:pRg st="2" end="2"/>
                                            </p:txEl>
                                          </p:spTgt>
                                        </p:tgtEl>
                                      </p:cBhvr>
                                      <p:to x="100000" y="90000"/>
                                    </p:animScale>
                                    <p:animScale>
                                      <p:cBhvr>
                                        <p:cTn id="42" dur="166" decel="50000">
                                          <p:stCondLst>
                                            <p:cond delay="1668"/>
                                          </p:stCondLst>
                                        </p:cTn>
                                        <p:tgtEl>
                                          <p:spTgt spid="3">
                                            <p:txEl>
                                              <p:pRg st="2" end="2"/>
                                            </p:txEl>
                                          </p:spTgt>
                                        </p:tgtEl>
                                      </p:cBhvr>
                                      <p:to x="100000" y="100000"/>
                                    </p:animScale>
                                    <p:animScale>
                                      <p:cBhvr>
                                        <p:cTn id="43" dur="26">
                                          <p:stCondLst>
                                            <p:cond delay="1808"/>
                                          </p:stCondLst>
                                        </p:cTn>
                                        <p:tgtEl>
                                          <p:spTgt spid="3">
                                            <p:txEl>
                                              <p:pRg st="2" end="2"/>
                                            </p:txEl>
                                          </p:spTgt>
                                        </p:tgtEl>
                                      </p:cBhvr>
                                      <p:to x="100000" y="95000"/>
                                    </p:animScale>
                                    <p:animScale>
                                      <p:cBhvr>
                                        <p:cTn id="44" dur="166" decel="50000">
                                          <p:stCondLst>
                                            <p:cond delay="1834"/>
                                          </p:stCondLst>
                                        </p:cTn>
                                        <p:tgtEl>
                                          <p:spTgt spid="3">
                                            <p:txEl>
                                              <p:pRg st="2" end="2"/>
                                            </p:txEl>
                                          </p:spTgt>
                                        </p:tgtEl>
                                      </p:cBhvr>
                                      <p:to x="100000" y="100000"/>
                                    </p:animScale>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3" end="3"/>
                                            </p:txEl>
                                          </p:spTgt>
                                        </p:tgtEl>
                                        <p:attrNameLst>
                                          <p:attrName>style.visibility</p:attrName>
                                        </p:attrNameLst>
                                      </p:cBhvr>
                                      <p:to>
                                        <p:strVal val="visible"/>
                                      </p:to>
                                    </p:set>
                                    <p:anim calcmode="lin" valueType="num">
                                      <p:cBhvr additive="base">
                                        <p:cTn id="4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6" presetClass="entr" presetSubtype="0" fill="hold" nodeType="clickEffect">
                                  <p:stCondLst>
                                    <p:cond delay="0"/>
                                  </p:stCondLst>
                                  <p:childTnLst>
                                    <p:set>
                                      <p:cBhvr>
                                        <p:cTn id="54" dur="1" fill="hold">
                                          <p:stCondLst>
                                            <p:cond delay="0"/>
                                          </p:stCondLst>
                                        </p:cTn>
                                        <p:tgtEl>
                                          <p:spTgt spid="3">
                                            <p:txEl>
                                              <p:pRg st="5" end="5"/>
                                            </p:txEl>
                                          </p:spTgt>
                                        </p:tgtEl>
                                        <p:attrNameLst>
                                          <p:attrName>style.visibility</p:attrName>
                                        </p:attrNameLst>
                                      </p:cBhvr>
                                      <p:to>
                                        <p:strVal val="visible"/>
                                      </p:to>
                                    </p:set>
                                    <p:animEffect transition="in" filter="wipe(down)">
                                      <p:cBhvr>
                                        <p:cTn id="55" dur="580">
                                          <p:stCondLst>
                                            <p:cond delay="0"/>
                                          </p:stCondLst>
                                        </p:cTn>
                                        <p:tgtEl>
                                          <p:spTgt spid="3">
                                            <p:txEl>
                                              <p:pRg st="5" end="5"/>
                                            </p:txEl>
                                          </p:spTgt>
                                        </p:tgtEl>
                                      </p:cBhvr>
                                    </p:animEffect>
                                    <p:anim calcmode="lin" valueType="num">
                                      <p:cBhvr>
                                        <p:cTn id="56"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61" dur="26">
                                          <p:stCondLst>
                                            <p:cond delay="650"/>
                                          </p:stCondLst>
                                        </p:cTn>
                                        <p:tgtEl>
                                          <p:spTgt spid="3">
                                            <p:txEl>
                                              <p:pRg st="5" end="5"/>
                                            </p:txEl>
                                          </p:spTgt>
                                        </p:tgtEl>
                                      </p:cBhvr>
                                      <p:to x="100000" y="60000"/>
                                    </p:animScale>
                                    <p:animScale>
                                      <p:cBhvr>
                                        <p:cTn id="62" dur="166" decel="50000">
                                          <p:stCondLst>
                                            <p:cond delay="676"/>
                                          </p:stCondLst>
                                        </p:cTn>
                                        <p:tgtEl>
                                          <p:spTgt spid="3">
                                            <p:txEl>
                                              <p:pRg st="5" end="5"/>
                                            </p:txEl>
                                          </p:spTgt>
                                        </p:tgtEl>
                                      </p:cBhvr>
                                      <p:to x="100000" y="100000"/>
                                    </p:animScale>
                                    <p:animScale>
                                      <p:cBhvr>
                                        <p:cTn id="63" dur="26">
                                          <p:stCondLst>
                                            <p:cond delay="1312"/>
                                          </p:stCondLst>
                                        </p:cTn>
                                        <p:tgtEl>
                                          <p:spTgt spid="3">
                                            <p:txEl>
                                              <p:pRg st="5" end="5"/>
                                            </p:txEl>
                                          </p:spTgt>
                                        </p:tgtEl>
                                      </p:cBhvr>
                                      <p:to x="100000" y="80000"/>
                                    </p:animScale>
                                    <p:animScale>
                                      <p:cBhvr>
                                        <p:cTn id="64" dur="166" decel="50000">
                                          <p:stCondLst>
                                            <p:cond delay="1338"/>
                                          </p:stCondLst>
                                        </p:cTn>
                                        <p:tgtEl>
                                          <p:spTgt spid="3">
                                            <p:txEl>
                                              <p:pRg st="5" end="5"/>
                                            </p:txEl>
                                          </p:spTgt>
                                        </p:tgtEl>
                                      </p:cBhvr>
                                      <p:to x="100000" y="100000"/>
                                    </p:animScale>
                                    <p:animScale>
                                      <p:cBhvr>
                                        <p:cTn id="65" dur="26">
                                          <p:stCondLst>
                                            <p:cond delay="1642"/>
                                          </p:stCondLst>
                                        </p:cTn>
                                        <p:tgtEl>
                                          <p:spTgt spid="3">
                                            <p:txEl>
                                              <p:pRg st="5" end="5"/>
                                            </p:txEl>
                                          </p:spTgt>
                                        </p:tgtEl>
                                      </p:cBhvr>
                                      <p:to x="100000" y="90000"/>
                                    </p:animScale>
                                    <p:animScale>
                                      <p:cBhvr>
                                        <p:cTn id="66" dur="166" decel="50000">
                                          <p:stCondLst>
                                            <p:cond delay="1668"/>
                                          </p:stCondLst>
                                        </p:cTn>
                                        <p:tgtEl>
                                          <p:spTgt spid="3">
                                            <p:txEl>
                                              <p:pRg st="5" end="5"/>
                                            </p:txEl>
                                          </p:spTgt>
                                        </p:tgtEl>
                                      </p:cBhvr>
                                      <p:to x="100000" y="100000"/>
                                    </p:animScale>
                                    <p:animScale>
                                      <p:cBhvr>
                                        <p:cTn id="67" dur="26">
                                          <p:stCondLst>
                                            <p:cond delay="1808"/>
                                          </p:stCondLst>
                                        </p:cTn>
                                        <p:tgtEl>
                                          <p:spTgt spid="3">
                                            <p:txEl>
                                              <p:pRg st="5" end="5"/>
                                            </p:txEl>
                                          </p:spTgt>
                                        </p:tgtEl>
                                      </p:cBhvr>
                                      <p:to x="100000" y="95000"/>
                                    </p:animScale>
                                    <p:animScale>
                                      <p:cBhvr>
                                        <p:cTn id="68" dur="166" decel="50000">
                                          <p:stCondLst>
                                            <p:cond delay="1834"/>
                                          </p:stCondLst>
                                        </p:cTn>
                                        <p:tgtEl>
                                          <p:spTgt spid="3">
                                            <p:txEl>
                                              <p:pRg st="5" end="5"/>
                                            </p:txEl>
                                          </p:spTgt>
                                        </p:tgtEl>
                                      </p:cBhvr>
                                      <p:to x="100000" y="100000"/>
                                    </p:animScale>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3">
                                            <p:txEl>
                                              <p:pRg st="6" end="6"/>
                                            </p:txEl>
                                          </p:spTgt>
                                        </p:tgtEl>
                                        <p:attrNameLst>
                                          <p:attrName>style.visibility</p:attrName>
                                        </p:attrNameLst>
                                      </p:cBhvr>
                                      <p:to>
                                        <p:strVal val="visible"/>
                                      </p:to>
                                    </p:set>
                                    <p:anim calcmode="lin" valueType="num">
                                      <p:cBhvr additive="base">
                                        <p:cTn id="7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3">
                                            <p:txEl>
                                              <p:pRg st="7" end="7"/>
                                            </p:txEl>
                                          </p:spTgt>
                                        </p:tgtEl>
                                        <p:attrNameLst>
                                          <p:attrName>style.visibility</p:attrName>
                                        </p:attrNameLst>
                                      </p:cBhvr>
                                      <p:to>
                                        <p:strVal val="visible"/>
                                      </p:to>
                                    </p:set>
                                    <p:anim calcmode="lin" valueType="num">
                                      <p:cBhvr additive="base">
                                        <p:cTn id="7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6" presetClass="entr" presetSubtype="0" fill="hold" nodeType="clickEffect">
                                  <p:stCondLst>
                                    <p:cond delay="0"/>
                                  </p:stCondLst>
                                  <p:childTnLst>
                                    <p:set>
                                      <p:cBhvr>
                                        <p:cTn id="82" dur="1" fill="hold">
                                          <p:stCondLst>
                                            <p:cond delay="0"/>
                                          </p:stCondLst>
                                        </p:cTn>
                                        <p:tgtEl>
                                          <p:spTgt spid="3">
                                            <p:txEl>
                                              <p:pRg st="9" end="9"/>
                                            </p:txEl>
                                          </p:spTgt>
                                        </p:tgtEl>
                                        <p:attrNameLst>
                                          <p:attrName>style.visibility</p:attrName>
                                        </p:attrNameLst>
                                      </p:cBhvr>
                                      <p:to>
                                        <p:strVal val="visible"/>
                                      </p:to>
                                    </p:set>
                                    <p:animEffect transition="in" filter="wipe(down)">
                                      <p:cBhvr>
                                        <p:cTn id="83" dur="580">
                                          <p:stCondLst>
                                            <p:cond delay="0"/>
                                          </p:stCondLst>
                                        </p:cTn>
                                        <p:tgtEl>
                                          <p:spTgt spid="3">
                                            <p:txEl>
                                              <p:pRg st="9" end="9"/>
                                            </p:txEl>
                                          </p:spTgt>
                                        </p:tgtEl>
                                      </p:cBhvr>
                                    </p:animEffect>
                                    <p:anim calcmode="lin" valueType="num">
                                      <p:cBhvr>
                                        <p:cTn id="84" dur="1822" tmFilter="0,0; 0.14,0.36; 0.43,0.73; 0.71,0.91; 1.0,1.0">
                                          <p:stCondLst>
                                            <p:cond delay="0"/>
                                          </p:stCondLst>
                                        </p:cTn>
                                        <p:tgtEl>
                                          <p:spTgt spid="3">
                                            <p:txEl>
                                              <p:pRg st="9" end="9"/>
                                            </p:txEl>
                                          </p:spTgt>
                                        </p:tgtEl>
                                        <p:attrNameLst>
                                          <p:attrName>ppt_x</p:attrName>
                                        </p:attrNameLst>
                                      </p:cBhvr>
                                      <p:tavLst>
                                        <p:tav tm="0">
                                          <p:val>
                                            <p:strVal val="#ppt_x-0.25"/>
                                          </p:val>
                                        </p:tav>
                                        <p:tav tm="100000">
                                          <p:val>
                                            <p:strVal val="#ppt_x"/>
                                          </p:val>
                                        </p:tav>
                                      </p:tavLst>
                                    </p:anim>
                                    <p:anim calcmode="lin" valueType="num">
                                      <p:cBhvr>
                                        <p:cTn id="85" dur="664" tmFilter="0.0,0.0; 0.25,0.07; 0.50,0.2; 0.75,0.467; 1.0,1.0">
                                          <p:stCondLst>
                                            <p:cond delay="0"/>
                                          </p:stCondLst>
                                        </p:cTn>
                                        <p:tgtEl>
                                          <p:spTgt spid="3">
                                            <p:txEl>
                                              <p:pRg st="9" end="9"/>
                                            </p:txEl>
                                          </p:spTgt>
                                        </p:tgtEl>
                                        <p:attrNameLst>
                                          <p:attrName>ppt_y</p:attrName>
                                        </p:attrNameLst>
                                      </p:cBhvr>
                                      <p:tavLst>
                                        <p:tav tm="0" fmla="#ppt_y-sin(pi*$)/3">
                                          <p:val>
                                            <p:fltVal val="0.5"/>
                                          </p:val>
                                        </p:tav>
                                        <p:tav tm="100000">
                                          <p:val>
                                            <p:fltVal val="1"/>
                                          </p:val>
                                        </p:tav>
                                      </p:tavLst>
                                    </p:anim>
                                    <p:anim calcmode="lin" valueType="num">
                                      <p:cBhvr>
                                        <p:cTn id="86" dur="664" tmFilter="0, 0; 0.125,0.2665; 0.25,0.4; 0.375,0.465; 0.5,0.5;  0.625,0.535; 0.75,0.6; 0.875,0.7335; 1,1">
                                          <p:stCondLst>
                                            <p:cond delay="664"/>
                                          </p:stCondLst>
                                        </p:cTn>
                                        <p:tgtEl>
                                          <p:spTgt spid="3">
                                            <p:txEl>
                                              <p:pRg st="9" end="9"/>
                                            </p:txEl>
                                          </p:spTgt>
                                        </p:tgtEl>
                                        <p:attrNameLst>
                                          <p:attrName>ppt_y</p:attrName>
                                        </p:attrNameLst>
                                      </p:cBhvr>
                                      <p:tavLst>
                                        <p:tav tm="0" fmla="#ppt_y-sin(pi*$)/9">
                                          <p:val>
                                            <p:fltVal val="0"/>
                                          </p:val>
                                        </p:tav>
                                        <p:tav tm="100000">
                                          <p:val>
                                            <p:fltVal val="1"/>
                                          </p:val>
                                        </p:tav>
                                      </p:tavLst>
                                    </p:anim>
                                    <p:anim calcmode="lin" valueType="num">
                                      <p:cBhvr>
                                        <p:cTn id="87" dur="332" tmFilter="0, 0; 0.125,0.2665; 0.25,0.4; 0.375,0.465; 0.5,0.5;  0.625,0.535; 0.75,0.6; 0.875,0.7335; 1,1">
                                          <p:stCondLst>
                                            <p:cond delay="1324"/>
                                          </p:stCondLst>
                                        </p:cTn>
                                        <p:tgtEl>
                                          <p:spTgt spid="3">
                                            <p:txEl>
                                              <p:pRg st="9" end="9"/>
                                            </p:txEl>
                                          </p:spTgt>
                                        </p:tgtEl>
                                        <p:attrNameLst>
                                          <p:attrName>ppt_y</p:attrName>
                                        </p:attrNameLst>
                                      </p:cBhvr>
                                      <p:tavLst>
                                        <p:tav tm="0" fmla="#ppt_y-sin(pi*$)/27">
                                          <p:val>
                                            <p:fltVal val="0"/>
                                          </p:val>
                                        </p:tav>
                                        <p:tav tm="100000">
                                          <p:val>
                                            <p:fltVal val="1"/>
                                          </p:val>
                                        </p:tav>
                                      </p:tavLst>
                                    </p:anim>
                                    <p:anim calcmode="lin" valueType="num">
                                      <p:cBhvr>
                                        <p:cTn id="88" dur="164" tmFilter="0, 0; 0.125,0.2665; 0.25,0.4; 0.375,0.465; 0.5,0.5;  0.625,0.535; 0.75,0.6; 0.875,0.7335; 1,1">
                                          <p:stCondLst>
                                            <p:cond delay="1656"/>
                                          </p:stCondLst>
                                        </p:cTn>
                                        <p:tgtEl>
                                          <p:spTgt spid="3">
                                            <p:txEl>
                                              <p:pRg st="9" end="9"/>
                                            </p:txEl>
                                          </p:spTgt>
                                        </p:tgtEl>
                                        <p:attrNameLst>
                                          <p:attrName>ppt_y</p:attrName>
                                        </p:attrNameLst>
                                      </p:cBhvr>
                                      <p:tavLst>
                                        <p:tav tm="0" fmla="#ppt_y-sin(pi*$)/81">
                                          <p:val>
                                            <p:fltVal val="0"/>
                                          </p:val>
                                        </p:tav>
                                        <p:tav tm="100000">
                                          <p:val>
                                            <p:fltVal val="1"/>
                                          </p:val>
                                        </p:tav>
                                      </p:tavLst>
                                    </p:anim>
                                    <p:animScale>
                                      <p:cBhvr>
                                        <p:cTn id="89" dur="26">
                                          <p:stCondLst>
                                            <p:cond delay="650"/>
                                          </p:stCondLst>
                                        </p:cTn>
                                        <p:tgtEl>
                                          <p:spTgt spid="3">
                                            <p:txEl>
                                              <p:pRg st="9" end="9"/>
                                            </p:txEl>
                                          </p:spTgt>
                                        </p:tgtEl>
                                      </p:cBhvr>
                                      <p:to x="100000" y="60000"/>
                                    </p:animScale>
                                    <p:animScale>
                                      <p:cBhvr>
                                        <p:cTn id="90" dur="166" decel="50000">
                                          <p:stCondLst>
                                            <p:cond delay="676"/>
                                          </p:stCondLst>
                                        </p:cTn>
                                        <p:tgtEl>
                                          <p:spTgt spid="3">
                                            <p:txEl>
                                              <p:pRg st="9" end="9"/>
                                            </p:txEl>
                                          </p:spTgt>
                                        </p:tgtEl>
                                      </p:cBhvr>
                                      <p:to x="100000" y="100000"/>
                                    </p:animScale>
                                    <p:animScale>
                                      <p:cBhvr>
                                        <p:cTn id="91" dur="26">
                                          <p:stCondLst>
                                            <p:cond delay="1312"/>
                                          </p:stCondLst>
                                        </p:cTn>
                                        <p:tgtEl>
                                          <p:spTgt spid="3">
                                            <p:txEl>
                                              <p:pRg st="9" end="9"/>
                                            </p:txEl>
                                          </p:spTgt>
                                        </p:tgtEl>
                                      </p:cBhvr>
                                      <p:to x="100000" y="80000"/>
                                    </p:animScale>
                                    <p:animScale>
                                      <p:cBhvr>
                                        <p:cTn id="92" dur="166" decel="50000">
                                          <p:stCondLst>
                                            <p:cond delay="1338"/>
                                          </p:stCondLst>
                                        </p:cTn>
                                        <p:tgtEl>
                                          <p:spTgt spid="3">
                                            <p:txEl>
                                              <p:pRg st="9" end="9"/>
                                            </p:txEl>
                                          </p:spTgt>
                                        </p:tgtEl>
                                      </p:cBhvr>
                                      <p:to x="100000" y="100000"/>
                                    </p:animScale>
                                    <p:animScale>
                                      <p:cBhvr>
                                        <p:cTn id="93" dur="26">
                                          <p:stCondLst>
                                            <p:cond delay="1642"/>
                                          </p:stCondLst>
                                        </p:cTn>
                                        <p:tgtEl>
                                          <p:spTgt spid="3">
                                            <p:txEl>
                                              <p:pRg st="9" end="9"/>
                                            </p:txEl>
                                          </p:spTgt>
                                        </p:tgtEl>
                                      </p:cBhvr>
                                      <p:to x="100000" y="90000"/>
                                    </p:animScale>
                                    <p:animScale>
                                      <p:cBhvr>
                                        <p:cTn id="94" dur="166" decel="50000">
                                          <p:stCondLst>
                                            <p:cond delay="1668"/>
                                          </p:stCondLst>
                                        </p:cTn>
                                        <p:tgtEl>
                                          <p:spTgt spid="3">
                                            <p:txEl>
                                              <p:pRg st="9" end="9"/>
                                            </p:txEl>
                                          </p:spTgt>
                                        </p:tgtEl>
                                      </p:cBhvr>
                                      <p:to x="100000" y="100000"/>
                                    </p:animScale>
                                    <p:animScale>
                                      <p:cBhvr>
                                        <p:cTn id="95" dur="26">
                                          <p:stCondLst>
                                            <p:cond delay="1808"/>
                                          </p:stCondLst>
                                        </p:cTn>
                                        <p:tgtEl>
                                          <p:spTgt spid="3">
                                            <p:txEl>
                                              <p:pRg st="9" end="9"/>
                                            </p:txEl>
                                          </p:spTgt>
                                        </p:tgtEl>
                                      </p:cBhvr>
                                      <p:to x="100000" y="95000"/>
                                    </p:animScale>
                                    <p:animScale>
                                      <p:cBhvr>
                                        <p:cTn id="96" dur="166" decel="50000">
                                          <p:stCondLst>
                                            <p:cond delay="1834"/>
                                          </p:stCondLst>
                                        </p:cTn>
                                        <p:tgtEl>
                                          <p:spTgt spid="3">
                                            <p:txEl>
                                              <p:pRg st="9" end="9"/>
                                            </p:txEl>
                                          </p:spTgt>
                                        </p:tgtEl>
                                      </p:cBhvr>
                                      <p:to x="100000" y="100000"/>
                                    </p:animScale>
                                  </p:childTnLst>
                                </p:cTn>
                              </p:par>
                            </p:childTnLst>
                          </p:cTn>
                        </p:par>
                      </p:childTnLst>
                    </p:cTn>
                  </p:par>
                  <p:par>
                    <p:cTn id="97" fill="hold">
                      <p:stCondLst>
                        <p:cond delay="indefinite"/>
                      </p:stCondLst>
                      <p:childTnLst>
                        <p:par>
                          <p:cTn id="98" fill="hold">
                            <p:stCondLst>
                              <p:cond delay="0"/>
                            </p:stCondLst>
                            <p:childTnLst>
                              <p:par>
                                <p:cTn id="99" presetID="31" presetClass="entr" presetSubtype="0" fill="hold" nodeType="clickEffect">
                                  <p:stCondLst>
                                    <p:cond delay="0"/>
                                  </p:stCondLst>
                                  <p:childTnLst>
                                    <p:set>
                                      <p:cBhvr>
                                        <p:cTn id="100" dur="1" fill="hold">
                                          <p:stCondLst>
                                            <p:cond delay="0"/>
                                          </p:stCondLst>
                                        </p:cTn>
                                        <p:tgtEl>
                                          <p:spTgt spid="3">
                                            <p:txEl>
                                              <p:pRg st="10" end="10"/>
                                            </p:txEl>
                                          </p:spTgt>
                                        </p:tgtEl>
                                        <p:attrNameLst>
                                          <p:attrName>style.visibility</p:attrName>
                                        </p:attrNameLst>
                                      </p:cBhvr>
                                      <p:to>
                                        <p:strVal val="visible"/>
                                      </p:to>
                                    </p:set>
                                    <p:anim calcmode="lin" valueType="num">
                                      <p:cBhvr>
                                        <p:cTn id="101" dur="10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102" dur="1000" fill="hold"/>
                                        <p:tgtEl>
                                          <p:spTgt spid="3">
                                            <p:txEl>
                                              <p:pRg st="10" end="10"/>
                                            </p:txEl>
                                          </p:spTgt>
                                        </p:tgtEl>
                                        <p:attrNameLst>
                                          <p:attrName>ppt_h</p:attrName>
                                        </p:attrNameLst>
                                      </p:cBhvr>
                                      <p:tavLst>
                                        <p:tav tm="0">
                                          <p:val>
                                            <p:fltVal val="0"/>
                                          </p:val>
                                        </p:tav>
                                        <p:tav tm="100000">
                                          <p:val>
                                            <p:strVal val="#ppt_h"/>
                                          </p:val>
                                        </p:tav>
                                      </p:tavLst>
                                    </p:anim>
                                    <p:anim calcmode="lin" valueType="num">
                                      <p:cBhvr>
                                        <p:cTn id="103" dur="1000" fill="hold"/>
                                        <p:tgtEl>
                                          <p:spTgt spid="3">
                                            <p:txEl>
                                              <p:pRg st="10" end="10"/>
                                            </p:txEl>
                                          </p:spTgt>
                                        </p:tgtEl>
                                        <p:attrNameLst>
                                          <p:attrName>style.rotation</p:attrName>
                                        </p:attrNameLst>
                                      </p:cBhvr>
                                      <p:tavLst>
                                        <p:tav tm="0">
                                          <p:val>
                                            <p:fltVal val="90"/>
                                          </p:val>
                                        </p:tav>
                                        <p:tav tm="100000">
                                          <p:val>
                                            <p:fltVal val="0"/>
                                          </p:val>
                                        </p:tav>
                                      </p:tavLst>
                                    </p:anim>
                                    <p:animEffect transition="in" filter="fade">
                                      <p:cBhvr>
                                        <p:cTn id="104" dur="1000"/>
                                        <p:tgtEl>
                                          <p:spTgt spid="3">
                                            <p:txEl>
                                              <p:pRg st="10" end="10"/>
                                            </p:txEl>
                                          </p:spTgt>
                                        </p:tgtEl>
                                      </p:cBhvr>
                                    </p:animEffect>
                                  </p:childTnLst>
                                </p:cTn>
                              </p:par>
                              <p:par>
                                <p:cTn id="105" presetID="31" presetClass="entr" presetSubtype="0" fill="hold" nodeType="withEffect">
                                  <p:stCondLst>
                                    <p:cond delay="0"/>
                                  </p:stCondLst>
                                  <p:childTnLst>
                                    <p:set>
                                      <p:cBhvr>
                                        <p:cTn id="106" dur="1" fill="hold">
                                          <p:stCondLst>
                                            <p:cond delay="0"/>
                                          </p:stCondLst>
                                        </p:cTn>
                                        <p:tgtEl>
                                          <p:spTgt spid="3">
                                            <p:txEl>
                                              <p:pRg st="11" end="11"/>
                                            </p:txEl>
                                          </p:spTgt>
                                        </p:tgtEl>
                                        <p:attrNameLst>
                                          <p:attrName>style.visibility</p:attrName>
                                        </p:attrNameLst>
                                      </p:cBhvr>
                                      <p:to>
                                        <p:strVal val="visible"/>
                                      </p:to>
                                    </p:set>
                                    <p:anim calcmode="lin" valueType="num">
                                      <p:cBhvr>
                                        <p:cTn id="107" dur="10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108" dur="1000" fill="hold"/>
                                        <p:tgtEl>
                                          <p:spTgt spid="3">
                                            <p:txEl>
                                              <p:pRg st="11" end="11"/>
                                            </p:txEl>
                                          </p:spTgt>
                                        </p:tgtEl>
                                        <p:attrNameLst>
                                          <p:attrName>ppt_h</p:attrName>
                                        </p:attrNameLst>
                                      </p:cBhvr>
                                      <p:tavLst>
                                        <p:tav tm="0">
                                          <p:val>
                                            <p:fltVal val="0"/>
                                          </p:val>
                                        </p:tav>
                                        <p:tav tm="100000">
                                          <p:val>
                                            <p:strVal val="#ppt_h"/>
                                          </p:val>
                                        </p:tav>
                                      </p:tavLst>
                                    </p:anim>
                                    <p:anim calcmode="lin" valueType="num">
                                      <p:cBhvr>
                                        <p:cTn id="109" dur="1000" fill="hold"/>
                                        <p:tgtEl>
                                          <p:spTgt spid="3">
                                            <p:txEl>
                                              <p:pRg st="11" end="11"/>
                                            </p:txEl>
                                          </p:spTgt>
                                        </p:tgtEl>
                                        <p:attrNameLst>
                                          <p:attrName>style.rotation</p:attrName>
                                        </p:attrNameLst>
                                      </p:cBhvr>
                                      <p:tavLst>
                                        <p:tav tm="0">
                                          <p:val>
                                            <p:fltVal val="90"/>
                                          </p:val>
                                        </p:tav>
                                        <p:tav tm="100000">
                                          <p:val>
                                            <p:fltVal val="0"/>
                                          </p:val>
                                        </p:tav>
                                      </p:tavLst>
                                    </p:anim>
                                    <p:animEffect transition="in" filter="fade">
                                      <p:cBhvr>
                                        <p:cTn id="110" dur="1000"/>
                                        <p:tgtEl>
                                          <p:spTgt spid="3">
                                            <p:txEl>
                                              <p:pRg st="11" end="11"/>
                                            </p:txEl>
                                          </p:spTgt>
                                        </p:tgtEl>
                                      </p:cBhvr>
                                    </p:animEffect>
                                  </p:childTnLst>
                                </p:cTn>
                              </p:par>
                              <p:par>
                                <p:cTn id="111" presetID="31" presetClass="entr" presetSubtype="0" fill="hold" nodeType="withEffect">
                                  <p:stCondLst>
                                    <p:cond delay="0"/>
                                  </p:stCondLst>
                                  <p:childTnLst>
                                    <p:set>
                                      <p:cBhvr>
                                        <p:cTn id="112" dur="1" fill="hold">
                                          <p:stCondLst>
                                            <p:cond delay="0"/>
                                          </p:stCondLst>
                                        </p:cTn>
                                        <p:tgtEl>
                                          <p:spTgt spid="3">
                                            <p:txEl>
                                              <p:pRg st="12" end="12"/>
                                            </p:txEl>
                                          </p:spTgt>
                                        </p:tgtEl>
                                        <p:attrNameLst>
                                          <p:attrName>style.visibility</p:attrName>
                                        </p:attrNameLst>
                                      </p:cBhvr>
                                      <p:to>
                                        <p:strVal val="visible"/>
                                      </p:to>
                                    </p:set>
                                    <p:anim calcmode="lin" valueType="num">
                                      <p:cBhvr>
                                        <p:cTn id="113" dur="1000" fill="hold"/>
                                        <p:tgtEl>
                                          <p:spTgt spid="3">
                                            <p:txEl>
                                              <p:pRg st="12" end="12"/>
                                            </p:txEl>
                                          </p:spTgt>
                                        </p:tgtEl>
                                        <p:attrNameLst>
                                          <p:attrName>ppt_w</p:attrName>
                                        </p:attrNameLst>
                                      </p:cBhvr>
                                      <p:tavLst>
                                        <p:tav tm="0">
                                          <p:val>
                                            <p:fltVal val="0"/>
                                          </p:val>
                                        </p:tav>
                                        <p:tav tm="100000">
                                          <p:val>
                                            <p:strVal val="#ppt_w"/>
                                          </p:val>
                                        </p:tav>
                                      </p:tavLst>
                                    </p:anim>
                                    <p:anim calcmode="lin" valueType="num">
                                      <p:cBhvr>
                                        <p:cTn id="114" dur="1000" fill="hold"/>
                                        <p:tgtEl>
                                          <p:spTgt spid="3">
                                            <p:txEl>
                                              <p:pRg st="12" end="12"/>
                                            </p:txEl>
                                          </p:spTgt>
                                        </p:tgtEl>
                                        <p:attrNameLst>
                                          <p:attrName>ppt_h</p:attrName>
                                        </p:attrNameLst>
                                      </p:cBhvr>
                                      <p:tavLst>
                                        <p:tav tm="0">
                                          <p:val>
                                            <p:fltVal val="0"/>
                                          </p:val>
                                        </p:tav>
                                        <p:tav tm="100000">
                                          <p:val>
                                            <p:strVal val="#ppt_h"/>
                                          </p:val>
                                        </p:tav>
                                      </p:tavLst>
                                    </p:anim>
                                    <p:anim calcmode="lin" valueType="num">
                                      <p:cBhvr>
                                        <p:cTn id="115" dur="1000" fill="hold"/>
                                        <p:tgtEl>
                                          <p:spTgt spid="3">
                                            <p:txEl>
                                              <p:pRg st="12" end="12"/>
                                            </p:txEl>
                                          </p:spTgt>
                                        </p:tgtEl>
                                        <p:attrNameLst>
                                          <p:attrName>style.rotation</p:attrName>
                                        </p:attrNameLst>
                                      </p:cBhvr>
                                      <p:tavLst>
                                        <p:tav tm="0">
                                          <p:val>
                                            <p:fltVal val="90"/>
                                          </p:val>
                                        </p:tav>
                                        <p:tav tm="100000">
                                          <p:val>
                                            <p:fltVal val="0"/>
                                          </p:val>
                                        </p:tav>
                                      </p:tavLst>
                                    </p:anim>
                                    <p:animEffect transition="in" filter="fade">
                                      <p:cBhvr>
                                        <p:cTn id="116" dur="10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6255" y="1542473"/>
            <a:ext cx="11887200" cy="5190835"/>
          </a:xfrm>
        </p:spPr>
        <p:txBody>
          <a:bodyPr/>
          <a:lstStyle/>
          <a:p>
            <a:pPr marL="0" indent="0">
              <a:buNone/>
            </a:pPr>
            <a:r>
              <a:rPr lang="en-US" dirty="0"/>
              <a:t>Case 2: when alphabetical codes are assigned to numbers </a:t>
            </a:r>
          </a:p>
          <a:p>
            <a:pPr marL="0" indent="0">
              <a:buNone/>
            </a:pPr>
            <a:endParaRPr lang="en-US" dirty="0"/>
          </a:p>
          <a:p>
            <a:pPr marL="0" indent="0">
              <a:buNone/>
            </a:pPr>
            <a:r>
              <a:rPr lang="en-US" dirty="0"/>
              <a:t>Problems:</a:t>
            </a:r>
          </a:p>
          <a:p>
            <a:pPr marL="0" indent="0">
              <a:buNone/>
            </a:pPr>
            <a:endParaRPr lang="en-US" dirty="0"/>
          </a:p>
          <a:p>
            <a:pPr marL="0" lvl="0" indent="0">
              <a:buNone/>
            </a:pPr>
            <a:r>
              <a:rPr lang="en-US" dirty="0"/>
              <a:t>1) If 453945 stands for DECIDE, then decode 8978?</a:t>
            </a:r>
          </a:p>
          <a:p>
            <a:pPr marL="0" indent="0">
              <a:buNone/>
            </a:pPr>
            <a:r>
              <a:rPr lang="en-US" dirty="0"/>
              <a:t>Sol) Clearly the no is replaced by the letter at that position in the English alphabet.</a:t>
            </a:r>
          </a:p>
          <a:p>
            <a:pPr marL="0" indent="0">
              <a:buNone/>
            </a:pPr>
            <a:r>
              <a:rPr lang="en-US" dirty="0"/>
              <a:t>Therefore we get HIGH</a:t>
            </a:r>
          </a:p>
          <a:p>
            <a:pPr marL="0" indent="0">
              <a:buNone/>
            </a:pPr>
            <a:endParaRPr lang="en-US" dirty="0"/>
          </a:p>
          <a:p>
            <a:pPr marL="0" lvl="0" indent="0">
              <a:buNone/>
            </a:pPr>
            <a:r>
              <a:rPr lang="en-US" dirty="0"/>
              <a:t>2) If 123 stands for 987, then 234 stands for?</a:t>
            </a:r>
          </a:p>
          <a:p>
            <a:pPr marL="0" indent="0">
              <a:buNone/>
            </a:pPr>
            <a:r>
              <a:rPr lang="en-US" dirty="0"/>
              <a:t>Sol) In the given system of coding a number X is coded as (10-x).</a:t>
            </a:r>
          </a:p>
          <a:p>
            <a:pPr marL="0" indent="0">
              <a:buNone/>
            </a:pPr>
            <a:r>
              <a:rPr lang="en-US" dirty="0"/>
              <a:t>Thus, 234-------- 876.</a:t>
            </a:r>
          </a:p>
          <a:p>
            <a:endParaRPr lang="en-US" dirty="0"/>
          </a:p>
        </p:txBody>
      </p:sp>
    </p:spTree>
    <p:extLst>
      <p:ext uri="{BB962C8B-B14F-4D97-AF65-F5344CB8AC3E}">
        <p14:creationId xmlns:p14="http://schemas.microsoft.com/office/powerpoint/2010/main" xmlns="" val="414384336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6"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wipe(down)">
                                      <p:cBhvr>
                                        <p:cTn id="31" dur="580">
                                          <p:stCondLst>
                                            <p:cond delay="0"/>
                                          </p:stCondLst>
                                        </p:cTn>
                                        <p:tgtEl>
                                          <p:spTgt spid="3">
                                            <p:txEl>
                                              <p:pRg st="4" end="4"/>
                                            </p:txEl>
                                          </p:spTgt>
                                        </p:tgtEl>
                                      </p:cBhvr>
                                    </p:animEffect>
                                    <p:anim calcmode="lin" valueType="num">
                                      <p:cBhvr>
                                        <p:cTn id="32"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37" dur="26">
                                          <p:stCondLst>
                                            <p:cond delay="650"/>
                                          </p:stCondLst>
                                        </p:cTn>
                                        <p:tgtEl>
                                          <p:spTgt spid="3">
                                            <p:txEl>
                                              <p:pRg st="4" end="4"/>
                                            </p:txEl>
                                          </p:spTgt>
                                        </p:tgtEl>
                                      </p:cBhvr>
                                      <p:to x="100000" y="60000"/>
                                    </p:animScale>
                                    <p:animScale>
                                      <p:cBhvr>
                                        <p:cTn id="38" dur="166" decel="50000">
                                          <p:stCondLst>
                                            <p:cond delay="676"/>
                                          </p:stCondLst>
                                        </p:cTn>
                                        <p:tgtEl>
                                          <p:spTgt spid="3">
                                            <p:txEl>
                                              <p:pRg st="4" end="4"/>
                                            </p:txEl>
                                          </p:spTgt>
                                        </p:tgtEl>
                                      </p:cBhvr>
                                      <p:to x="100000" y="100000"/>
                                    </p:animScale>
                                    <p:animScale>
                                      <p:cBhvr>
                                        <p:cTn id="39" dur="26">
                                          <p:stCondLst>
                                            <p:cond delay="1312"/>
                                          </p:stCondLst>
                                        </p:cTn>
                                        <p:tgtEl>
                                          <p:spTgt spid="3">
                                            <p:txEl>
                                              <p:pRg st="4" end="4"/>
                                            </p:txEl>
                                          </p:spTgt>
                                        </p:tgtEl>
                                      </p:cBhvr>
                                      <p:to x="100000" y="80000"/>
                                    </p:animScale>
                                    <p:animScale>
                                      <p:cBhvr>
                                        <p:cTn id="40" dur="166" decel="50000">
                                          <p:stCondLst>
                                            <p:cond delay="1338"/>
                                          </p:stCondLst>
                                        </p:cTn>
                                        <p:tgtEl>
                                          <p:spTgt spid="3">
                                            <p:txEl>
                                              <p:pRg st="4" end="4"/>
                                            </p:txEl>
                                          </p:spTgt>
                                        </p:tgtEl>
                                      </p:cBhvr>
                                      <p:to x="100000" y="100000"/>
                                    </p:animScale>
                                    <p:animScale>
                                      <p:cBhvr>
                                        <p:cTn id="41" dur="26">
                                          <p:stCondLst>
                                            <p:cond delay="1642"/>
                                          </p:stCondLst>
                                        </p:cTn>
                                        <p:tgtEl>
                                          <p:spTgt spid="3">
                                            <p:txEl>
                                              <p:pRg st="4" end="4"/>
                                            </p:txEl>
                                          </p:spTgt>
                                        </p:tgtEl>
                                      </p:cBhvr>
                                      <p:to x="100000" y="90000"/>
                                    </p:animScale>
                                    <p:animScale>
                                      <p:cBhvr>
                                        <p:cTn id="42" dur="166" decel="50000">
                                          <p:stCondLst>
                                            <p:cond delay="1668"/>
                                          </p:stCondLst>
                                        </p:cTn>
                                        <p:tgtEl>
                                          <p:spTgt spid="3">
                                            <p:txEl>
                                              <p:pRg st="4" end="4"/>
                                            </p:txEl>
                                          </p:spTgt>
                                        </p:tgtEl>
                                      </p:cBhvr>
                                      <p:to x="100000" y="100000"/>
                                    </p:animScale>
                                    <p:animScale>
                                      <p:cBhvr>
                                        <p:cTn id="43" dur="26">
                                          <p:stCondLst>
                                            <p:cond delay="1808"/>
                                          </p:stCondLst>
                                        </p:cTn>
                                        <p:tgtEl>
                                          <p:spTgt spid="3">
                                            <p:txEl>
                                              <p:pRg st="4" end="4"/>
                                            </p:txEl>
                                          </p:spTgt>
                                        </p:tgtEl>
                                      </p:cBhvr>
                                      <p:to x="100000" y="95000"/>
                                    </p:animScale>
                                    <p:animScale>
                                      <p:cBhvr>
                                        <p:cTn id="44" dur="166" decel="50000">
                                          <p:stCondLst>
                                            <p:cond delay="1834"/>
                                          </p:stCondLst>
                                        </p:cTn>
                                        <p:tgtEl>
                                          <p:spTgt spid="3">
                                            <p:txEl>
                                              <p:pRg st="4" end="4"/>
                                            </p:txEl>
                                          </p:spTgt>
                                        </p:tgtEl>
                                      </p:cBhvr>
                                      <p:to x="100000" y="100000"/>
                                    </p:animScale>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 calcmode="lin" valueType="num">
                                      <p:cBhvr>
                                        <p:cTn id="49"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50"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51"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52" dur="1000"/>
                                        <p:tgtEl>
                                          <p:spTgt spid="3">
                                            <p:txEl>
                                              <p:pRg st="5" end="5"/>
                                            </p:txEl>
                                          </p:spTgt>
                                        </p:tgtEl>
                                      </p:cBhvr>
                                    </p:animEffect>
                                  </p:childTnLst>
                                </p:cTn>
                              </p:par>
                              <p:par>
                                <p:cTn id="53" presetID="31" presetClass="entr" presetSubtype="0" fill="hold" nodeType="with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 calcmode="lin" valueType="num">
                                      <p:cBhvr>
                                        <p:cTn id="55"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6"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57"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58" dur="1000"/>
                                        <p:tgtEl>
                                          <p:spTgt spid="3">
                                            <p:txEl>
                                              <p:pRg st="6" end="6"/>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6" presetClass="entr" presetSubtype="0" fill="hold"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wipe(down)">
                                      <p:cBhvr>
                                        <p:cTn id="63" dur="580">
                                          <p:stCondLst>
                                            <p:cond delay="0"/>
                                          </p:stCondLst>
                                        </p:cTn>
                                        <p:tgtEl>
                                          <p:spTgt spid="3">
                                            <p:txEl>
                                              <p:pRg st="8" end="8"/>
                                            </p:txEl>
                                          </p:spTgt>
                                        </p:tgtEl>
                                      </p:cBhvr>
                                    </p:animEffect>
                                    <p:anim calcmode="lin" valueType="num">
                                      <p:cBhvr>
                                        <p:cTn id="64" dur="1822" tmFilter="0,0; 0.14,0.36; 0.43,0.73; 0.71,0.91; 1.0,1.0">
                                          <p:stCondLst>
                                            <p:cond delay="0"/>
                                          </p:stCondLst>
                                        </p:cTn>
                                        <p:tgtEl>
                                          <p:spTgt spid="3">
                                            <p:txEl>
                                              <p:pRg st="8" end="8"/>
                                            </p:txEl>
                                          </p:spTgt>
                                        </p:tgtEl>
                                        <p:attrNameLst>
                                          <p:attrName>ppt_x</p:attrName>
                                        </p:attrNameLst>
                                      </p:cBhvr>
                                      <p:tavLst>
                                        <p:tav tm="0">
                                          <p:val>
                                            <p:strVal val="#ppt_x-0.25"/>
                                          </p:val>
                                        </p:tav>
                                        <p:tav tm="100000">
                                          <p:val>
                                            <p:strVal val="#ppt_x"/>
                                          </p:val>
                                        </p:tav>
                                      </p:tavLst>
                                    </p:anim>
                                    <p:anim calcmode="lin" valueType="num">
                                      <p:cBhvr>
                                        <p:cTn id="65" dur="664" tmFilter="0.0,0.0; 0.25,0.07; 0.50,0.2; 0.75,0.467; 1.0,1.0">
                                          <p:stCondLst>
                                            <p:cond delay="0"/>
                                          </p:stCondLst>
                                        </p:cTn>
                                        <p:tgtEl>
                                          <p:spTgt spid="3">
                                            <p:txEl>
                                              <p:pRg st="8" end="8"/>
                                            </p:txEl>
                                          </p:spTgt>
                                        </p:tgtEl>
                                        <p:attrNameLst>
                                          <p:attrName>ppt_y</p:attrName>
                                        </p:attrNameLst>
                                      </p:cBhvr>
                                      <p:tavLst>
                                        <p:tav tm="0" fmla="#ppt_y-sin(pi*$)/3">
                                          <p:val>
                                            <p:fltVal val="0.5"/>
                                          </p:val>
                                        </p:tav>
                                        <p:tav tm="100000">
                                          <p:val>
                                            <p:fltVal val="1"/>
                                          </p:val>
                                        </p:tav>
                                      </p:tavLst>
                                    </p:anim>
                                    <p:anim calcmode="lin" valueType="num">
                                      <p:cBhvr>
                                        <p:cTn id="66" dur="664" tmFilter="0, 0; 0.125,0.2665; 0.25,0.4; 0.375,0.465; 0.5,0.5;  0.625,0.535; 0.75,0.6; 0.875,0.7335; 1,1">
                                          <p:stCondLst>
                                            <p:cond delay="664"/>
                                          </p:stCondLst>
                                        </p:cTn>
                                        <p:tgtEl>
                                          <p:spTgt spid="3">
                                            <p:txEl>
                                              <p:pRg st="8" end="8"/>
                                            </p:txEl>
                                          </p:spTgt>
                                        </p:tgtEl>
                                        <p:attrNameLst>
                                          <p:attrName>ppt_y</p:attrName>
                                        </p:attrNameLst>
                                      </p:cBhvr>
                                      <p:tavLst>
                                        <p:tav tm="0" fmla="#ppt_y-sin(pi*$)/9">
                                          <p:val>
                                            <p:fltVal val="0"/>
                                          </p:val>
                                        </p:tav>
                                        <p:tav tm="100000">
                                          <p:val>
                                            <p:fltVal val="1"/>
                                          </p:val>
                                        </p:tav>
                                      </p:tavLst>
                                    </p:anim>
                                    <p:anim calcmode="lin" valueType="num">
                                      <p:cBhvr>
                                        <p:cTn id="67" dur="332" tmFilter="0, 0; 0.125,0.2665; 0.25,0.4; 0.375,0.465; 0.5,0.5;  0.625,0.535; 0.75,0.6; 0.875,0.7335; 1,1">
                                          <p:stCondLst>
                                            <p:cond delay="1324"/>
                                          </p:stCondLst>
                                        </p:cTn>
                                        <p:tgtEl>
                                          <p:spTgt spid="3">
                                            <p:txEl>
                                              <p:pRg st="8" end="8"/>
                                            </p:txEl>
                                          </p:spTgt>
                                        </p:tgtEl>
                                        <p:attrNameLst>
                                          <p:attrName>ppt_y</p:attrName>
                                        </p:attrNameLst>
                                      </p:cBhvr>
                                      <p:tavLst>
                                        <p:tav tm="0" fmla="#ppt_y-sin(pi*$)/27">
                                          <p:val>
                                            <p:fltVal val="0"/>
                                          </p:val>
                                        </p:tav>
                                        <p:tav tm="100000">
                                          <p:val>
                                            <p:fltVal val="1"/>
                                          </p:val>
                                        </p:tav>
                                      </p:tavLst>
                                    </p:anim>
                                    <p:anim calcmode="lin" valueType="num">
                                      <p:cBhvr>
                                        <p:cTn id="68" dur="164" tmFilter="0, 0; 0.125,0.2665; 0.25,0.4; 0.375,0.465; 0.5,0.5;  0.625,0.535; 0.75,0.6; 0.875,0.7335; 1,1">
                                          <p:stCondLst>
                                            <p:cond delay="1656"/>
                                          </p:stCondLst>
                                        </p:cTn>
                                        <p:tgtEl>
                                          <p:spTgt spid="3">
                                            <p:txEl>
                                              <p:pRg st="8" end="8"/>
                                            </p:txEl>
                                          </p:spTgt>
                                        </p:tgtEl>
                                        <p:attrNameLst>
                                          <p:attrName>ppt_y</p:attrName>
                                        </p:attrNameLst>
                                      </p:cBhvr>
                                      <p:tavLst>
                                        <p:tav tm="0" fmla="#ppt_y-sin(pi*$)/81">
                                          <p:val>
                                            <p:fltVal val="0"/>
                                          </p:val>
                                        </p:tav>
                                        <p:tav tm="100000">
                                          <p:val>
                                            <p:fltVal val="1"/>
                                          </p:val>
                                        </p:tav>
                                      </p:tavLst>
                                    </p:anim>
                                    <p:animScale>
                                      <p:cBhvr>
                                        <p:cTn id="69" dur="26">
                                          <p:stCondLst>
                                            <p:cond delay="650"/>
                                          </p:stCondLst>
                                        </p:cTn>
                                        <p:tgtEl>
                                          <p:spTgt spid="3">
                                            <p:txEl>
                                              <p:pRg st="8" end="8"/>
                                            </p:txEl>
                                          </p:spTgt>
                                        </p:tgtEl>
                                      </p:cBhvr>
                                      <p:to x="100000" y="60000"/>
                                    </p:animScale>
                                    <p:animScale>
                                      <p:cBhvr>
                                        <p:cTn id="70" dur="166" decel="50000">
                                          <p:stCondLst>
                                            <p:cond delay="676"/>
                                          </p:stCondLst>
                                        </p:cTn>
                                        <p:tgtEl>
                                          <p:spTgt spid="3">
                                            <p:txEl>
                                              <p:pRg st="8" end="8"/>
                                            </p:txEl>
                                          </p:spTgt>
                                        </p:tgtEl>
                                      </p:cBhvr>
                                      <p:to x="100000" y="100000"/>
                                    </p:animScale>
                                    <p:animScale>
                                      <p:cBhvr>
                                        <p:cTn id="71" dur="26">
                                          <p:stCondLst>
                                            <p:cond delay="1312"/>
                                          </p:stCondLst>
                                        </p:cTn>
                                        <p:tgtEl>
                                          <p:spTgt spid="3">
                                            <p:txEl>
                                              <p:pRg st="8" end="8"/>
                                            </p:txEl>
                                          </p:spTgt>
                                        </p:tgtEl>
                                      </p:cBhvr>
                                      <p:to x="100000" y="80000"/>
                                    </p:animScale>
                                    <p:animScale>
                                      <p:cBhvr>
                                        <p:cTn id="72" dur="166" decel="50000">
                                          <p:stCondLst>
                                            <p:cond delay="1338"/>
                                          </p:stCondLst>
                                        </p:cTn>
                                        <p:tgtEl>
                                          <p:spTgt spid="3">
                                            <p:txEl>
                                              <p:pRg st="8" end="8"/>
                                            </p:txEl>
                                          </p:spTgt>
                                        </p:tgtEl>
                                      </p:cBhvr>
                                      <p:to x="100000" y="100000"/>
                                    </p:animScale>
                                    <p:animScale>
                                      <p:cBhvr>
                                        <p:cTn id="73" dur="26">
                                          <p:stCondLst>
                                            <p:cond delay="1642"/>
                                          </p:stCondLst>
                                        </p:cTn>
                                        <p:tgtEl>
                                          <p:spTgt spid="3">
                                            <p:txEl>
                                              <p:pRg st="8" end="8"/>
                                            </p:txEl>
                                          </p:spTgt>
                                        </p:tgtEl>
                                      </p:cBhvr>
                                      <p:to x="100000" y="90000"/>
                                    </p:animScale>
                                    <p:animScale>
                                      <p:cBhvr>
                                        <p:cTn id="74" dur="166" decel="50000">
                                          <p:stCondLst>
                                            <p:cond delay="1668"/>
                                          </p:stCondLst>
                                        </p:cTn>
                                        <p:tgtEl>
                                          <p:spTgt spid="3">
                                            <p:txEl>
                                              <p:pRg st="8" end="8"/>
                                            </p:txEl>
                                          </p:spTgt>
                                        </p:tgtEl>
                                      </p:cBhvr>
                                      <p:to x="100000" y="100000"/>
                                    </p:animScale>
                                    <p:animScale>
                                      <p:cBhvr>
                                        <p:cTn id="75" dur="26">
                                          <p:stCondLst>
                                            <p:cond delay="1808"/>
                                          </p:stCondLst>
                                        </p:cTn>
                                        <p:tgtEl>
                                          <p:spTgt spid="3">
                                            <p:txEl>
                                              <p:pRg st="8" end="8"/>
                                            </p:txEl>
                                          </p:spTgt>
                                        </p:tgtEl>
                                      </p:cBhvr>
                                      <p:to x="100000" y="95000"/>
                                    </p:animScale>
                                    <p:animScale>
                                      <p:cBhvr>
                                        <p:cTn id="76" dur="166" decel="50000">
                                          <p:stCondLst>
                                            <p:cond delay="1834"/>
                                          </p:stCondLst>
                                        </p:cTn>
                                        <p:tgtEl>
                                          <p:spTgt spid="3">
                                            <p:txEl>
                                              <p:pRg st="8" end="8"/>
                                            </p:txEl>
                                          </p:spTgt>
                                        </p:tgtEl>
                                      </p:cBhvr>
                                      <p:to x="100000" y="100000"/>
                                    </p:animScale>
                                  </p:childTnLst>
                                </p:cTn>
                              </p:par>
                            </p:childTnLst>
                          </p:cTn>
                        </p:par>
                      </p:childTnLst>
                    </p:cTn>
                  </p:par>
                  <p:par>
                    <p:cTn id="77" fill="hold">
                      <p:stCondLst>
                        <p:cond delay="indefinite"/>
                      </p:stCondLst>
                      <p:childTnLst>
                        <p:par>
                          <p:cTn id="78" fill="hold">
                            <p:stCondLst>
                              <p:cond delay="0"/>
                            </p:stCondLst>
                            <p:childTnLst>
                              <p:par>
                                <p:cTn id="79" presetID="31" presetClass="entr" presetSubtype="0" fill="hold" nodeType="clickEffect">
                                  <p:stCondLst>
                                    <p:cond delay="0"/>
                                  </p:stCondLst>
                                  <p:childTnLst>
                                    <p:set>
                                      <p:cBhvr>
                                        <p:cTn id="80" dur="1" fill="hold">
                                          <p:stCondLst>
                                            <p:cond delay="0"/>
                                          </p:stCondLst>
                                        </p:cTn>
                                        <p:tgtEl>
                                          <p:spTgt spid="3">
                                            <p:txEl>
                                              <p:pRg st="9" end="9"/>
                                            </p:txEl>
                                          </p:spTgt>
                                        </p:tgtEl>
                                        <p:attrNameLst>
                                          <p:attrName>style.visibility</p:attrName>
                                        </p:attrNameLst>
                                      </p:cBhvr>
                                      <p:to>
                                        <p:strVal val="visible"/>
                                      </p:to>
                                    </p:set>
                                    <p:anim calcmode="lin" valueType="num">
                                      <p:cBhvr>
                                        <p:cTn id="81" dur="1000" fill="hold"/>
                                        <p:tgtEl>
                                          <p:spTgt spid="3">
                                            <p:txEl>
                                              <p:pRg st="9" end="9"/>
                                            </p:txEl>
                                          </p:spTgt>
                                        </p:tgtEl>
                                        <p:attrNameLst>
                                          <p:attrName>ppt_w</p:attrName>
                                        </p:attrNameLst>
                                      </p:cBhvr>
                                      <p:tavLst>
                                        <p:tav tm="0">
                                          <p:val>
                                            <p:fltVal val="0"/>
                                          </p:val>
                                        </p:tav>
                                        <p:tav tm="100000">
                                          <p:val>
                                            <p:strVal val="#ppt_w"/>
                                          </p:val>
                                        </p:tav>
                                      </p:tavLst>
                                    </p:anim>
                                    <p:anim calcmode="lin" valueType="num">
                                      <p:cBhvr>
                                        <p:cTn id="82" dur="1000" fill="hold"/>
                                        <p:tgtEl>
                                          <p:spTgt spid="3">
                                            <p:txEl>
                                              <p:pRg st="9" end="9"/>
                                            </p:txEl>
                                          </p:spTgt>
                                        </p:tgtEl>
                                        <p:attrNameLst>
                                          <p:attrName>ppt_h</p:attrName>
                                        </p:attrNameLst>
                                      </p:cBhvr>
                                      <p:tavLst>
                                        <p:tav tm="0">
                                          <p:val>
                                            <p:fltVal val="0"/>
                                          </p:val>
                                        </p:tav>
                                        <p:tav tm="100000">
                                          <p:val>
                                            <p:strVal val="#ppt_h"/>
                                          </p:val>
                                        </p:tav>
                                      </p:tavLst>
                                    </p:anim>
                                    <p:anim calcmode="lin" valueType="num">
                                      <p:cBhvr>
                                        <p:cTn id="83" dur="1000" fill="hold"/>
                                        <p:tgtEl>
                                          <p:spTgt spid="3">
                                            <p:txEl>
                                              <p:pRg st="9" end="9"/>
                                            </p:txEl>
                                          </p:spTgt>
                                        </p:tgtEl>
                                        <p:attrNameLst>
                                          <p:attrName>style.rotation</p:attrName>
                                        </p:attrNameLst>
                                      </p:cBhvr>
                                      <p:tavLst>
                                        <p:tav tm="0">
                                          <p:val>
                                            <p:fltVal val="90"/>
                                          </p:val>
                                        </p:tav>
                                        <p:tav tm="100000">
                                          <p:val>
                                            <p:fltVal val="0"/>
                                          </p:val>
                                        </p:tav>
                                      </p:tavLst>
                                    </p:anim>
                                    <p:animEffect transition="in" filter="fade">
                                      <p:cBhvr>
                                        <p:cTn id="84" dur="1000"/>
                                        <p:tgtEl>
                                          <p:spTgt spid="3">
                                            <p:txEl>
                                              <p:pRg st="9" end="9"/>
                                            </p:txEl>
                                          </p:spTgt>
                                        </p:tgtEl>
                                      </p:cBhvr>
                                    </p:animEffect>
                                  </p:childTnLst>
                                </p:cTn>
                              </p:par>
                              <p:par>
                                <p:cTn id="85" presetID="31" presetClass="entr" presetSubtype="0" fill="hold" nodeType="withEffect">
                                  <p:stCondLst>
                                    <p:cond delay="0"/>
                                  </p:stCondLst>
                                  <p:childTnLst>
                                    <p:set>
                                      <p:cBhvr>
                                        <p:cTn id="86" dur="1" fill="hold">
                                          <p:stCondLst>
                                            <p:cond delay="0"/>
                                          </p:stCondLst>
                                        </p:cTn>
                                        <p:tgtEl>
                                          <p:spTgt spid="3">
                                            <p:txEl>
                                              <p:pRg st="10" end="10"/>
                                            </p:txEl>
                                          </p:spTgt>
                                        </p:tgtEl>
                                        <p:attrNameLst>
                                          <p:attrName>style.visibility</p:attrName>
                                        </p:attrNameLst>
                                      </p:cBhvr>
                                      <p:to>
                                        <p:strVal val="visible"/>
                                      </p:to>
                                    </p:set>
                                    <p:anim calcmode="lin" valueType="num">
                                      <p:cBhvr>
                                        <p:cTn id="87" dur="10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88" dur="1000" fill="hold"/>
                                        <p:tgtEl>
                                          <p:spTgt spid="3">
                                            <p:txEl>
                                              <p:pRg st="10" end="10"/>
                                            </p:txEl>
                                          </p:spTgt>
                                        </p:tgtEl>
                                        <p:attrNameLst>
                                          <p:attrName>ppt_h</p:attrName>
                                        </p:attrNameLst>
                                      </p:cBhvr>
                                      <p:tavLst>
                                        <p:tav tm="0">
                                          <p:val>
                                            <p:fltVal val="0"/>
                                          </p:val>
                                        </p:tav>
                                        <p:tav tm="100000">
                                          <p:val>
                                            <p:strVal val="#ppt_h"/>
                                          </p:val>
                                        </p:tav>
                                      </p:tavLst>
                                    </p:anim>
                                    <p:anim calcmode="lin" valueType="num">
                                      <p:cBhvr>
                                        <p:cTn id="89" dur="1000" fill="hold"/>
                                        <p:tgtEl>
                                          <p:spTgt spid="3">
                                            <p:txEl>
                                              <p:pRg st="10" end="10"/>
                                            </p:txEl>
                                          </p:spTgt>
                                        </p:tgtEl>
                                        <p:attrNameLst>
                                          <p:attrName>style.rotation</p:attrName>
                                        </p:attrNameLst>
                                      </p:cBhvr>
                                      <p:tavLst>
                                        <p:tav tm="0">
                                          <p:val>
                                            <p:fltVal val="90"/>
                                          </p:val>
                                        </p:tav>
                                        <p:tav tm="100000">
                                          <p:val>
                                            <p:fltVal val="0"/>
                                          </p:val>
                                        </p:tav>
                                      </p:tavLst>
                                    </p:anim>
                                    <p:animEffect transition="in" filter="fade">
                                      <p:cBhvr>
                                        <p:cTn id="90" dur="1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376445"/>
            <a:ext cx="8610600" cy="1293028"/>
          </a:xfrm>
        </p:spPr>
        <p:txBody>
          <a:bodyPr/>
          <a:lstStyle/>
          <a:p>
            <a:r>
              <a:rPr lang="en-US" dirty="0"/>
              <a:t>Matrix Coding</a:t>
            </a:r>
          </a:p>
        </p:txBody>
      </p:sp>
      <p:sp>
        <p:nvSpPr>
          <p:cNvPr id="3" name="Content Placeholder 2"/>
          <p:cNvSpPr>
            <a:spLocks noGrp="1"/>
          </p:cNvSpPr>
          <p:nvPr>
            <p:ph idx="1"/>
          </p:nvPr>
        </p:nvSpPr>
        <p:spPr/>
        <p:txBody>
          <a:bodyPr/>
          <a:lstStyle/>
          <a:p>
            <a:r>
              <a:rPr lang="en-US" dirty="0"/>
              <a:t>Case 1: A letter from the matrices can be represented 1</a:t>
            </a:r>
            <a:r>
              <a:rPr lang="en-US" baseline="30000" dirty="0"/>
              <a:t>st</a:t>
            </a:r>
            <a:r>
              <a:rPr lang="en-US" dirty="0"/>
              <a:t> by its row and then the column number</a:t>
            </a:r>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xmlns="" val="3073379278"/>
              </p:ext>
            </p:extLst>
          </p:nvPr>
        </p:nvGraphicFramePr>
        <p:xfrm>
          <a:off x="1413530" y="3385248"/>
          <a:ext cx="2022396" cy="1842533"/>
        </p:xfrm>
        <a:graphic>
          <a:graphicData uri="http://schemas.openxmlformats.org/drawingml/2006/table">
            <a:tbl>
              <a:tblPr firstRow="1" firstCol="1" bandRow="1">
                <a:tableStyleId>{5C22544A-7EE6-4342-B048-85BDC9FD1C3A}</a:tableStyleId>
              </a:tblPr>
              <a:tblGrid>
                <a:gridCol w="337066">
                  <a:extLst>
                    <a:ext uri="{9D8B030D-6E8A-4147-A177-3AD203B41FA5}">
                      <a16:colId xmlns:a16="http://schemas.microsoft.com/office/drawing/2014/main" xmlns="" val="2396435318"/>
                    </a:ext>
                  </a:extLst>
                </a:gridCol>
                <a:gridCol w="337066">
                  <a:extLst>
                    <a:ext uri="{9D8B030D-6E8A-4147-A177-3AD203B41FA5}">
                      <a16:colId xmlns:a16="http://schemas.microsoft.com/office/drawing/2014/main" xmlns="" val="3869683167"/>
                    </a:ext>
                  </a:extLst>
                </a:gridCol>
                <a:gridCol w="337066">
                  <a:extLst>
                    <a:ext uri="{9D8B030D-6E8A-4147-A177-3AD203B41FA5}">
                      <a16:colId xmlns:a16="http://schemas.microsoft.com/office/drawing/2014/main" xmlns="" val="1411168922"/>
                    </a:ext>
                  </a:extLst>
                </a:gridCol>
                <a:gridCol w="337066">
                  <a:extLst>
                    <a:ext uri="{9D8B030D-6E8A-4147-A177-3AD203B41FA5}">
                      <a16:colId xmlns:a16="http://schemas.microsoft.com/office/drawing/2014/main" xmlns="" val="643336490"/>
                    </a:ext>
                  </a:extLst>
                </a:gridCol>
                <a:gridCol w="337066">
                  <a:extLst>
                    <a:ext uri="{9D8B030D-6E8A-4147-A177-3AD203B41FA5}">
                      <a16:colId xmlns:a16="http://schemas.microsoft.com/office/drawing/2014/main" xmlns="" val="331414113"/>
                    </a:ext>
                  </a:extLst>
                </a:gridCol>
                <a:gridCol w="337066">
                  <a:extLst>
                    <a:ext uri="{9D8B030D-6E8A-4147-A177-3AD203B41FA5}">
                      <a16:colId xmlns:a16="http://schemas.microsoft.com/office/drawing/2014/main" xmlns="" val="1618070699"/>
                    </a:ext>
                  </a:extLst>
                </a:gridCol>
              </a:tblGrid>
              <a:tr h="306898">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0</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2</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3</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4</a:t>
                      </a:r>
                      <a:endParaRPr lang="en-US" sz="110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a16="http://schemas.microsoft.com/office/drawing/2014/main" xmlns="" val="576417098"/>
                  </a:ext>
                </a:extLst>
              </a:tr>
              <a:tr h="307127">
                <a:tc>
                  <a:txBody>
                    <a:bodyPr/>
                    <a:lstStyle/>
                    <a:p>
                      <a:pPr marL="0" marR="0">
                        <a:lnSpc>
                          <a:spcPct val="107000"/>
                        </a:lnSpc>
                        <a:spcBef>
                          <a:spcPts val="0"/>
                        </a:spcBef>
                        <a:spcAft>
                          <a:spcPts val="0"/>
                        </a:spcAft>
                      </a:pPr>
                      <a:r>
                        <a:rPr lang="en-US" sz="1100">
                          <a:effectLst/>
                        </a:rPr>
                        <a:t>0</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F</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O</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dirty="0">
                          <a:effectLst/>
                        </a:rPr>
                        <a:t>M</a:t>
                      </a:r>
                      <a:endParaRPr lang="en-US" sz="1100" dirty="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S</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R</a:t>
                      </a:r>
                      <a:endParaRPr lang="en-US" sz="110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a16="http://schemas.microsoft.com/office/drawing/2014/main" xmlns="" val="3268084185"/>
                  </a:ext>
                </a:extLst>
              </a:tr>
              <a:tr h="307127">
                <a:tc>
                  <a:txBody>
                    <a:bodyPr/>
                    <a:lstStyle/>
                    <a:p>
                      <a:pPr marL="0" marR="0">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S</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R</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F</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O</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M</a:t>
                      </a:r>
                      <a:endParaRPr lang="en-US" sz="110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a16="http://schemas.microsoft.com/office/drawing/2014/main" xmlns="" val="2372360199"/>
                  </a:ext>
                </a:extLst>
              </a:tr>
              <a:tr h="307127">
                <a:tc>
                  <a:txBody>
                    <a:bodyPr/>
                    <a:lstStyle/>
                    <a:p>
                      <a:pPr marL="0" marR="0">
                        <a:lnSpc>
                          <a:spcPct val="107000"/>
                        </a:lnSpc>
                        <a:spcBef>
                          <a:spcPts val="0"/>
                        </a:spcBef>
                        <a:spcAft>
                          <a:spcPts val="0"/>
                        </a:spcAft>
                      </a:pPr>
                      <a:r>
                        <a:rPr lang="en-US" sz="1100">
                          <a:effectLst/>
                        </a:rPr>
                        <a:t>2</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O</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M</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S</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R</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F</a:t>
                      </a:r>
                      <a:endParaRPr lang="en-US" sz="110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a16="http://schemas.microsoft.com/office/drawing/2014/main" xmlns="" val="3786199475"/>
                  </a:ext>
                </a:extLst>
              </a:tr>
              <a:tr h="307127">
                <a:tc>
                  <a:txBody>
                    <a:bodyPr/>
                    <a:lstStyle/>
                    <a:p>
                      <a:pPr marL="0" marR="0">
                        <a:lnSpc>
                          <a:spcPct val="107000"/>
                        </a:lnSpc>
                        <a:spcBef>
                          <a:spcPts val="0"/>
                        </a:spcBef>
                        <a:spcAft>
                          <a:spcPts val="0"/>
                        </a:spcAft>
                      </a:pPr>
                      <a:r>
                        <a:rPr lang="en-US" sz="1100">
                          <a:effectLst/>
                        </a:rPr>
                        <a:t>3</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R</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F</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O</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M</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S</a:t>
                      </a:r>
                      <a:endParaRPr lang="en-US" sz="110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a16="http://schemas.microsoft.com/office/drawing/2014/main" xmlns="" val="384953032"/>
                  </a:ext>
                </a:extLst>
              </a:tr>
              <a:tr h="307127">
                <a:tc>
                  <a:txBody>
                    <a:bodyPr/>
                    <a:lstStyle/>
                    <a:p>
                      <a:pPr marL="0" marR="0">
                        <a:lnSpc>
                          <a:spcPct val="107000"/>
                        </a:lnSpc>
                        <a:spcBef>
                          <a:spcPts val="0"/>
                        </a:spcBef>
                        <a:spcAft>
                          <a:spcPts val="0"/>
                        </a:spcAft>
                      </a:pPr>
                      <a:r>
                        <a:rPr lang="en-US" sz="1100">
                          <a:effectLst/>
                        </a:rPr>
                        <a:t>4</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M</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S</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R</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F</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dirty="0">
                          <a:effectLst/>
                        </a:rPr>
                        <a:t>O</a:t>
                      </a:r>
                      <a:endParaRPr lang="en-US" sz="1100" dirty="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a16="http://schemas.microsoft.com/office/drawing/2014/main" xmlns="" val="1374743767"/>
                  </a:ext>
                </a:extLst>
              </a:tr>
            </a:tbl>
          </a:graphicData>
        </a:graphic>
      </p:graphicFrame>
      <p:sp>
        <p:nvSpPr>
          <p:cNvPr id="8" name="Rectangle 2"/>
          <p:cNvSpPr>
            <a:spLocks noChangeArrowheads="1"/>
          </p:cNvSpPr>
          <p:nvPr/>
        </p:nvSpPr>
        <p:spPr bwMode="auto">
          <a:xfrm>
            <a:off x="1413530" y="5393485"/>
            <a:ext cx="1348143"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Matrix-1</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xmlns="" val="1792359425"/>
              </p:ext>
            </p:extLst>
          </p:nvPr>
        </p:nvGraphicFramePr>
        <p:xfrm>
          <a:off x="4922982" y="3385245"/>
          <a:ext cx="2078184" cy="1842535"/>
        </p:xfrm>
        <a:graphic>
          <a:graphicData uri="http://schemas.openxmlformats.org/drawingml/2006/table">
            <a:tbl>
              <a:tblPr firstRow="1" firstCol="1" bandRow="1">
                <a:tableStyleId>{5C22544A-7EE6-4342-B048-85BDC9FD1C3A}</a:tableStyleId>
              </a:tblPr>
              <a:tblGrid>
                <a:gridCol w="346364">
                  <a:extLst>
                    <a:ext uri="{9D8B030D-6E8A-4147-A177-3AD203B41FA5}">
                      <a16:colId xmlns:a16="http://schemas.microsoft.com/office/drawing/2014/main" xmlns="" val="689290512"/>
                    </a:ext>
                  </a:extLst>
                </a:gridCol>
                <a:gridCol w="346364">
                  <a:extLst>
                    <a:ext uri="{9D8B030D-6E8A-4147-A177-3AD203B41FA5}">
                      <a16:colId xmlns:a16="http://schemas.microsoft.com/office/drawing/2014/main" xmlns="" val="3390569020"/>
                    </a:ext>
                  </a:extLst>
                </a:gridCol>
                <a:gridCol w="346364">
                  <a:extLst>
                    <a:ext uri="{9D8B030D-6E8A-4147-A177-3AD203B41FA5}">
                      <a16:colId xmlns:a16="http://schemas.microsoft.com/office/drawing/2014/main" xmlns="" val="1900887333"/>
                    </a:ext>
                  </a:extLst>
                </a:gridCol>
                <a:gridCol w="346364">
                  <a:extLst>
                    <a:ext uri="{9D8B030D-6E8A-4147-A177-3AD203B41FA5}">
                      <a16:colId xmlns:a16="http://schemas.microsoft.com/office/drawing/2014/main" xmlns="" val="1763324445"/>
                    </a:ext>
                  </a:extLst>
                </a:gridCol>
                <a:gridCol w="346364">
                  <a:extLst>
                    <a:ext uri="{9D8B030D-6E8A-4147-A177-3AD203B41FA5}">
                      <a16:colId xmlns:a16="http://schemas.microsoft.com/office/drawing/2014/main" xmlns="" val="3753050855"/>
                    </a:ext>
                  </a:extLst>
                </a:gridCol>
                <a:gridCol w="346364">
                  <a:extLst>
                    <a:ext uri="{9D8B030D-6E8A-4147-A177-3AD203B41FA5}">
                      <a16:colId xmlns:a16="http://schemas.microsoft.com/office/drawing/2014/main" xmlns="" val="799314398"/>
                    </a:ext>
                  </a:extLst>
                </a:gridCol>
              </a:tblGrid>
              <a:tr h="309546">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5</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6</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7</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8</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9</a:t>
                      </a:r>
                      <a:endParaRPr lang="en-US" sz="110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a16="http://schemas.microsoft.com/office/drawing/2014/main" xmlns="" val="2584071739"/>
                  </a:ext>
                </a:extLst>
              </a:tr>
              <a:tr h="309546">
                <a:tc>
                  <a:txBody>
                    <a:bodyPr/>
                    <a:lstStyle/>
                    <a:p>
                      <a:pPr marL="0" marR="0">
                        <a:lnSpc>
                          <a:spcPct val="107000"/>
                        </a:lnSpc>
                        <a:spcBef>
                          <a:spcPts val="0"/>
                        </a:spcBef>
                        <a:spcAft>
                          <a:spcPts val="0"/>
                        </a:spcAft>
                      </a:pPr>
                      <a:r>
                        <a:rPr lang="en-US" sz="1100">
                          <a:effectLst/>
                        </a:rPr>
                        <a:t>5</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A</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T</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D</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I</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P</a:t>
                      </a:r>
                      <a:endParaRPr lang="en-US" sz="110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a16="http://schemas.microsoft.com/office/drawing/2014/main" xmlns="" val="1263496946"/>
                  </a:ext>
                </a:extLst>
              </a:tr>
              <a:tr h="309546">
                <a:tc>
                  <a:txBody>
                    <a:bodyPr/>
                    <a:lstStyle/>
                    <a:p>
                      <a:pPr marL="0" marR="0">
                        <a:lnSpc>
                          <a:spcPct val="107000"/>
                        </a:lnSpc>
                        <a:spcBef>
                          <a:spcPts val="0"/>
                        </a:spcBef>
                        <a:spcAft>
                          <a:spcPts val="0"/>
                        </a:spcAft>
                      </a:pPr>
                      <a:r>
                        <a:rPr lang="en-US" sz="1100">
                          <a:effectLst/>
                        </a:rPr>
                        <a:t>6</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I</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P</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dirty="0">
                          <a:effectLst/>
                        </a:rPr>
                        <a:t>A</a:t>
                      </a:r>
                      <a:endParaRPr lang="en-US" sz="1100" dirty="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T</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D</a:t>
                      </a:r>
                      <a:endParaRPr lang="en-US" sz="110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a16="http://schemas.microsoft.com/office/drawing/2014/main" xmlns="" val="3394964042"/>
                  </a:ext>
                </a:extLst>
              </a:tr>
              <a:tr h="294805">
                <a:tc>
                  <a:txBody>
                    <a:bodyPr/>
                    <a:lstStyle/>
                    <a:p>
                      <a:pPr marL="0" marR="0">
                        <a:lnSpc>
                          <a:spcPct val="107000"/>
                        </a:lnSpc>
                        <a:spcBef>
                          <a:spcPts val="0"/>
                        </a:spcBef>
                        <a:spcAft>
                          <a:spcPts val="0"/>
                        </a:spcAft>
                      </a:pPr>
                      <a:r>
                        <a:rPr lang="en-US" sz="1100">
                          <a:effectLst/>
                        </a:rPr>
                        <a:t>7</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T</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D</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I</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P</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A</a:t>
                      </a:r>
                      <a:endParaRPr lang="en-US" sz="110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a16="http://schemas.microsoft.com/office/drawing/2014/main" xmlns="" val="1600152501"/>
                  </a:ext>
                </a:extLst>
              </a:tr>
              <a:tr h="309546">
                <a:tc>
                  <a:txBody>
                    <a:bodyPr/>
                    <a:lstStyle/>
                    <a:p>
                      <a:pPr marL="0" marR="0">
                        <a:lnSpc>
                          <a:spcPct val="107000"/>
                        </a:lnSpc>
                        <a:spcBef>
                          <a:spcPts val="0"/>
                        </a:spcBef>
                        <a:spcAft>
                          <a:spcPts val="0"/>
                        </a:spcAft>
                      </a:pPr>
                      <a:r>
                        <a:rPr lang="en-US" sz="1100">
                          <a:effectLst/>
                        </a:rPr>
                        <a:t>8</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P</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A</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T</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D</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I</a:t>
                      </a:r>
                      <a:endParaRPr lang="en-US" sz="110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a16="http://schemas.microsoft.com/office/drawing/2014/main" xmlns="" val="1285839858"/>
                  </a:ext>
                </a:extLst>
              </a:tr>
              <a:tr h="309546">
                <a:tc>
                  <a:txBody>
                    <a:bodyPr/>
                    <a:lstStyle/>
                    <a:p>
                      <a:pPr marL="0" marR="0">
                        <a:lnSpc>
                          <a:spcPct val="107000"/>
                        </a:lnSpc>
                        <a:spcBef>
                          <a:spcPts val="0"/>
                        </a:spcBef>
                        <a:spcAft>
                          <a:spcPts val="0"/>
                        </a:spcAft>
                      </a:pPr>
                      <a:r>
                        <a:rPr lang="en-US" sz="1100">
                          <a:effectLst/>
                        </a:rPr>
                        <a:t>9</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D</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I</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P</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A</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dirty="0">
                          <a:effectLst/>
                        </a:rPr>
                        <a:t>T</a:t>
                      </a:r>
                      <a:endParaRPr lang="en-US" sz="1100" dirty="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a16="http://schemas.microsoft.com/office/drawing/2014/main" xmlns="" val="1789506662"/>
                  </a:ext>
                </a:extLst>
              </a:tr>
            </a:tbl>
          </a:graphicData>
        </a:graphic>
      </p:graphicFrame>
      <p:sp>
        <p:nvSpPr>
          <p:cNvPr id="10" name="Rectangle 2"/>
          <p:cNvSpPr>
            <a:spLocks noChangeArrowheads="1"/>
          </p:cNvSpPr>
          <p:nvPr/>
        </p:nvSpPr>
        <p:spPr bwMode="auto">
          <a:xfrm>
            <a:off x="4747857" y="5393485"/>
            <a:ext cx="1348143"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Matrix-2</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xmlns="" val="379867157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31" presetClass="entr" presetSubtype="0"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p:cTn id="16"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7"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8"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9" dur="1000"/>
                                        <p:tgtEl>
                                          <p:spTgt spid="3">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heel(1)">
                                      <p:cBhvr>
                                        <p:cTn id="24" dur="2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1" presetClass="entr" presetSubtype="1"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heel(1)">
                                      <p:cBhvr>
                                        <p:cTn id="35" dur="20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0">
                                            <p:txEl>
                                              <p:pRg st="0" end="0"/>
                                            </p:txEl>
                                          </p:spTgt>
                                        </p:tgtEl>
                                        <p:attrNameLst>
                                          <p:attrName>style.visibility</p:attrName>
                                        </p:attrNameLst>
                                      </p:cBhvr>
                                      <p:to>
                                        <p:strVal val="visible"/>
                                      </p:to>
                                    </p:set>
                                    <p:anim calcmode="lin" valueType="num">
                                      <p:cBhvr additive="base">
                                        <p:cTn id="40"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8636" y="1566487"/>
            <a:ext cx="10820400" cy="4024125"/>
          </a:xfrm>
        </p:spPr>
        <p:txBody>
          <a:bodyPr/>
          <a:lstStyle/>
          <a:p>
            <a:pPr marL="0" indent="0">
              <a:buNone/>
            </a:pPr>
            <a:endParaRPr lang="en-US" dirty="0"/>
          </a:p>
          <a:p>
            <a:pPr marL="0" indent="0">
              <a:buNone/>
            </a:pPr>
            <a:r>
              <a:rPr lang="en-US" dirty="0"/>
              <a:t>1) MOST:</a:t>
            </a:r>
          </a:p>
          <a:p>
            <a:pPr marL="0" indent="0">
              <a:buNone/>
            </a:pPr>
            <a:r>
              <a:rPr lang="en-US" dirty="0"/>
              <a:t>Sol) 	</a:t>
            </a:r>
          </a:p>
          <a:p>
            <a:pPr marL="0" indent="0">
              <a:buNone/>
            </a:pPr>
            <a:r>
              <a:rPr lang="en-US" dirty="0"/>
              <a:t>From Matrix 1, m is coded as: 02, 14, 21, 33 or 40</a:t>
            </a:r>
          </a:p>
          <a:p>
            <a:pPr marL="0" indent="0">
              <a:buNone/>
            </a:pPr>
            <a:r>
              <a:rPr lang="en-US" dirty="0"/>
              <a:t>From Matrix 1, o is coded as: 01, 13, 20, 32 or 44</a:t>
            </a:r>
          </a:p>
          <a:p>
            <a:pPr marL="0" indent="0">
              <a:buNone/>
            </a:pPr>
            <a:r>
              <a:rPr lang="en-US" dirty="0"/>
              <a:t>From Matrix 1, s is coded as: 03, 10, 22, 34 or 41</a:t>
            </a:r>
          </a:p>
          <a:p>
            <a:pPr marL="0" indent="0">
              <a:buNone/>
            </a:pPr>
            <a:r>
              <a:rPr lang="en-US" dirty="0"/>
              <a:t>From Matrix 2, t is coded as: 56, 68, 75, 87 or 99</a:t>
            </a:r>
          </a:p>
          <a:p>
            <a:endParaRPr lang="en-US" dirty="0"/>
          </a:p>
        </p:txBody>
      </p:sp>
    </p:spTree>
    <p:extLst>
      <p:ext uri="{BB962C8B-B14F-4D97-AF65-F5344CB8AC3E}">
        <p14:creationId xmlns:p14="http://schemas.microsoft.com/office/powerpoint/2010/main" xmlns="" val="351357329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80">
                                          <p:stCondLst>
                                            <p:cond delay="0"/>
                                          </p:stCondLst>
                                        </p:cTn>
                                        <p:tgtEl>
                                          <p:spTgt spid="3">
                                            <p:txEl>
                                              <p:pRg st="1" end="1"/>
                                            </p:txEl>
                                          </p:spTgt>
                                        </p:tgtEl>
                                      </p:cBhvr>
                                    </p:animEffect>
                                    <p:anim calcmode="lin" valueType="num">
                                      <p:cBhvr>
                                        <p:cTn id="8"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1" end="1"/>
                                            </p:txEl>
                                          </p:spTgt>
                                        </p:tgtEl>
                                      </p:cBhvr>
                                      <p:to x="100000" y="60000"/>
                                    </p:animScale>
                                    <p:animScale>
                                      <p:cBhvr>
                                        <p:cTn id="14" dur="166" decel="50000">
                                          <p:stCondLst>
                                            <p:cond delay="676"/>
                                          </p:stCondLst>
                                        </p:cTn>
                                        <p:tgtEl>
                                          <p:spTgt spid="3">
                                            <p:txEl>
                                              <p:pRg st="1" end="1"/>
                                            </p:txEl>
                                          </p:spTgt>
                                        </p:tgtEl>
                                      </p:cBhvr>
                                      <p:to x="100000" y="100000"/>
                                    </p:animScale>
                                    <p:animScale>
                                      <p:cBhvr>
                                        <p:cTn id="15" dur="26">
                                          <p:stCondLst>
                                            <p:cond delay="1312"/>
                                          </p:stCondLst>
                                        </p:cTn>
                                        <p:tgtEl>
                                          <p:spTgt spid="3">
                                            <p:txEl>
                                              <p:pRg st="1" end="1"/>
                                            </p:txEl>
                                          </p:spTgt>
                                        </p:tgtEl>
                                      </p:cBhvr>
                                      <p:to x="100000" y="80000"/>
                                    </p:animScale>
                                    <p:animScale>
                                      <p:cBhvr>
                                        <p:cTn id="16" dur="166" decel="50000">
                                          <p:stCondLst>
                                            <p:cond delay="1338"/>
                                          </p:stCondLst>
                                        </p:cTn>
                                        <p:tgtEl>
                                          <p:spTgt spid="3">
                                            <p:txEl>
                                              <p:pRg st="1" end="1"/>
                                            </p:txEl>
                                          </p:spTgt>
                                        </p:tgtEl>
                                      </p:cBhvr>
                                      <p:to x="100000" y="100000"/>
                                    </p:animScale>
                                    <p:animScale>
                                      <p:cBhvr>
                                        <p:cTn id="17" dur="26">
                                          <p:stCondLst>
                                            <p:cond delay="1642"/>
                                          </p:stCondLst>
                                        </p:cTn>
                                        <p:tgtEl>
                                          <p:spTgt spid="3">
                                            <p:txEl>
                                              <p:pRg st="1" end="1"/>
                                            </p:txEl>
                                          </p:spTgt>
                                        </p:tgtEl>
                                      </p:cBhvr>
                                      <p:to x="100000" y="90000"/>
                                    </p:animScale>
                                    <p:animScale>
                                      <p:cBhvr>
                                        <p:cTn id="18" dur="166" decel="50000">
                                          <p:stCondLst>
                                            <p:cond delay="1668"/>
                                          </p:stCondLst>
                                        </p:cTn>
                                        <p:tgtEl>
                                          <p:spTgt spid="3">
                                            <p:txEl>
                                              <p:pRg st="1" end="1"/>
                                            </p:txEl>
                                          </p:spTgt>
                                        </p:tgtEl>
                                      </p:cBhvr>
                                      <p:to x="100000" y="100000"/>
                                    </p:animScale>
                                    <p:animScale>
                                      <p:cBhvr>
                                        <p:cTn id="19" dur="26">
                                          <p:stCondLst>
                                            <p:cond delay="1808"/>
                                          </p:stCondLst>
                                        </p:cTn>
                                        <p:tgtEl>
                                          <p:spTgt spid="3">
                                            <p:txEl>
                                              <p:pRg st="1" end="1"/>
                                            </p:txEl>
                                          </p:spTgt>
                                        </p:tgtEl>
                                      </p:cBhvr>
                                      <p:to x="100000" y="95000"/>
                                    </p:animScale>
                                    <p:animScale>
                                      <p:cBhvr>
                                        <p:cTn id="20" dur="166" decel="50000">
                                          <p:stCondLst>
                                            <p:cond delay="1834"/>
                                          </p:stCondLst>
                                        </p:cTn>
                                        <p:tgtEl>
                                          <p:spTgt spid="3">
                                            <p:txEl>
                                              <p:pRg st="1" end="1"/>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8" dur="1000"/>
                                        <p:tgtEl>
                                          <p:spTgt spid="3">
                                            <p:txEl>
                                              <p:pRg st="2" end="2"/>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p:cTn id="31"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3" end="3"/>
                                            </p:txEl>
                                          </p:spTgt>
                                        </p:tgtEl>
                                      </p:cBhvr>
                                    </p:animEffect>
                                  </p:childTnLst>
                                </p:cTn>
                              </p:par>
                              <p:par>
                                <p:cTn id="35" presetID="31" presetClass="entr" presetSubtype="0" fill="hold"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p:cTn id="37"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8"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39"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40" dur="1000"/>
                                        <p:tgtEl>
                                          <p:spTgt spid="3">
                                            <p:txEl>
                                              <p:pRg st="4" end="4"/>
                                            </p:txEl>
                                          </p:spTgt>
                                        </p:tgtEl>
                                      </p:cBhvr>
                                    </p:animEffect>
                                  </p:childTnLst>
                                </p:cTn>
                              </p:par>
                              <p:par>
                                <p:cTn id="41" presetID="31" presetClass="entr" presetSubtype="0" fill="hold" nodeType="with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p:cTn id="43"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4"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45"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46" dur="1000"/>
                                        <p:tgtEl>
                                          <p:spTgt spid="3">
                                            <p:txEl>
                                              <p:pRg st="5" end="5"/>
                                            </p:txEl>
                                          </p:spTgt>
                                        </p:tgtEl>
                                      </p:cBhvr>
                                    </p:animEffect>
                                  </p:childTnLst>
                                </p:cTn>
                              </p:par>
                              <p:par>
                                <p:cTn id="47" presetID="31" presetClass="entr" presetSubtype="0" fill="hold"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p:cTn id="49"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0"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51"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52"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4727" y="1597891"/>
            <a:ext cx="11887200" cy="5079999"/>
          </a:xfrm>
        </p:spPr>
        <p:txBody>
          <a:bodyPr/>
          <a:lstStyle/>
          <a:p>
            <a:pPr marL="0" indent="0">
              <a:buNone/>
            </a:pPr>
            <a:r>
              <a:rPr lang="en-US" dirty="0"/>
              <a:t>Case 2: A letter in a cell is represented 1</a:t>
            </a:r>
            <a:r>
              <a:rPr lang="en-US" baseline="30000" dirty="0"/>
              <a:t>st</a:t>
            </a:r>
            <a:r>
              <a:rPr lang="en-US" dirty="0"/>
              <a:t> by its column number and then its row number.</a:t>
            </a:r>
          </a:p>
          <a:p>
            <a:pPr marL="0" indent="0">
              <a:buNone/>
            </a:pPr>
            <a:endParaRPr lang="en-US" dirty="0"/>
          </a:p>
          <a:p>
            <a:pPr marL="0" indent="0">
              <a:buNone/>
            </a:pPr>
            <a:r>
              <a:rPr lang="en-US" dirty="0"/>
              <a:t>Problems:</a:t>
            </a:r>
          </a:p>
          <a:p>
            <a:pPr marL="0" indent="0">
              <a:buNone/>
            </a:pPr>
            <a:endParaRPr lang="en-US" dirty="0"/>
          </a:p>
          <a:p>
            <a:pPr marL="0" lvl="0" indent="0">
              <a:buNone/>
            </a:pPr>
            <a:r>
              <a:rPr lang="en-US" dirty="0"/>
              <a:t>1) Consider the same above example with the same word?</a:t>
            </a:r>
          </a:p>
          <a:p>
            <a:pPr marL="0" indent="0">
              <a:buNone/>
            </a:pPr>
            <a:r>
              <a:rPr lang="en-US" dirty="0"/>
              <a:t>Sol) </a:t>
            </a:r>
          </a:p>
          <a:p>
            <a:pPr marL="0" indent="0">
              <a:buNone/>
            </a:pPr>
            <a:r>
              <a:rPr lang="en-US" dirty="0"/>
              <a:t>From Matrix 1, m is coded as: 04, 12, 20, 33, 41</a:t>
            </a:r>
          </a:p>
          <a:p>
            <a:pPr marL="0" indent="0">
              <a:buNone/>
            </a:pPr>
            <a:r>
              <a:rPr lang="en-US" dirty="0"/>
              <a:t>From Matrix 1, o is coded as: 02, 10, 23, 31, 44</a:t>
            </a:r>
          </a:p>
          <a:p>
            <a:pPr marL="0" indent="0">
              <a:buNone/>
            </a:pPr>
            <a:r>
              <a:rPr lang="en-US" dirty="0"/>
              <a:t>From Matrix 1, s is coded as: 01, 14, 22, 30, 43</a:t>
            </a:r>
          </a:p>
          <a:p>
            <a:pPr marL="0" indent="0">
              <a:buNone/>
            </a:pPr>
            <a:r>
              <a:rPr lang="en-US" dirty="0"/>
              <a:t>From Matrix 2, t is coded as: 57, 65, 78, 86, 99 </a:t>
            </a:r>
          </a:p>
          <a:p>
            <a:pPr marL="0" indent="0">
              <a:buNone/>
            </a:pPr>
            <a:r>
              <a:rPr lang="en-US" dirty="0"/>
              <a:t>Along with the same 4 options, e is coded as: 20, 23, 22, 78</a:t>
            </a:r>
          </a:p>
          <a:p>
            <a:endParaRPr lang="en-US" dirty="0"/>
          </a:p>
        </p:txBody>
      </p:sp>
    </p:spTree>
    <p:extLst>
      <p:ext uri="{BB962C8B-B14F-4D97-AF65-F5344CB8AC3E}">
        <p14:creationId xmlns:p14="http://schemas.microsoft.com/office/powerpoint/2010/main" xmlns="" val="399809116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 calcmode="lin" valueType="num">
                                      <p:cBhvr>
                                        <p:cTn id="39"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0"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1" dur="500"/>
                                        <p:tgtEl>
                                          <p:spTgt spid="3">
                                            <p:txEl>
                                              <p:pRg st="5" end="5"/>
                                            </p:txEl>
                                          </p:spTgt>
                                        </p:tgtEl>
                                      </p:cBhvr>
                                    </p:animEffect>
                                  </p:childTnLst>
                                </p:cTn>
                              </p:par>
                              <p:par>
                                <p:cTn id="42" presetID="53" presetClass="entr" presetSubtype="16" fill="hold"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 calcmode="lin" valueType="num">
                                      <p:cBhvr>
                                        <p:cTn id="44"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5"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46" dur="500"/>
                                        <p:tgtEl>
                                          <p:spTgt spid="3">
                                            <p:txEl>
                                              <p:pRg st="6" end="6"/>
                                            </p:txEl>
                                          </p:spTgt>
                                        </p:tgtEl>
                                      </p:cBhvr>
                                    </p:animEffect>
                                  </p:childTnLst>
                                </p:cTn>
                              </p:par>
                              <p:par>
                                <p:cTn id="47" presetID="53" presetClass="entr" presetSubtype="16" fill="hold" nodeType="with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p:cTn id="49"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0"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51" dur="500"/>
                                        <p:tgtEl>
                                          <p:spTgt spid="3">
                                            <p:txEl>
                                              <p:pRg st="7" end="7"/>
                                            </p:txEl>
                                          </p:spTgt>
                                        </p:tgtEl>
                                      </p:cBhvr>
                                    </p:animEffect>
                                  </p:childTnLst>
                                </p:cTn>
                              </p:par>
                              <p:par>
                                <p:cTn id="52" presetID="53" presetClass="entr" presetSubtype="16" fill="hold" nodeType="withEffect">
                                  <p:stCondLst>
                                    <p:cond delay="0"/>
                                  </p:stCondLst>
                                  <p:childTnLst>
                                    <p:set>
                                      <p:cBhvr>
                                        <p:cTn id="53" dur="1" fill="hold">
                                          <p:stCondLst>
                                            <p:cond delay="0"/>
                                          </p:stCondLst>
                                        </p:cTn>
                                        <p:tgtEl>
                                          <p:spTgt spid="3">
                                            <p:txEl>
                                              <p:pRg st="8" end="8"/>
                                            </p:txEl>
                                          </p:spTgt>
                                        </p:tgtEl>
                                        <p:attrNameLst>
                                          <p:attrName>style.visibility</p:attrName>
                                        </p:attrNameLst>
                                      </p:cBhvr>
                                      <p:to>
                                        <p:strVal val="visible"/>
                                      </p:to>
                                    </p:set>
                                    <p:anim calcmode="lin" valueType="num">
                                      <p:cBhvr>
                                        <p:cTn id="54"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55"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56" dur="500"/>
                                        <p:tgtEl>
                                          <p:spTgt spid="3">
                                            <p:txEl>
                                              <p:pRg st="8" end="8"/>
                                            </p:txEl>
                                          </p:spTgt>
                                        </p:tgtEl>
                                      </p:cBhvr>
                                    </p:animEffect>
                                  </p:childTnLst>
                                </p:cTn>
                              </p:par>
                              <p:par>
                                <p:cTn id="57" presetID="53" presetClass="entr" presetSubtype="16" fill="hold" nodeType="withEffect">
                                  <p:stCondLst>
                                    <p:cond delay="0"/>
                                  </p:stCondLst>
                                  <p:childTnLst>
                                    <p:set>
                                      <p:cBhvr>
                                        <p:cTn id="58" dur="1" fill="hold">
                                          <p:stCondLst>
                                            <p:cond delay="0"/>
                                          </p:stCondLst>
                                        </p:cTn>
                                        <p:tgtEl>
                                          <p:spTgt spid="3">
                                            <p:txEl>
                                              <p:pRg st="9" end="9"/>
                                            </p:txEl>
                                          </p:spTgt>
                                        </p:tgtEl>
                                        <p:attrNameLst>
                                          <p:attrName>style.visibility</p:attrName>
                                        </p:attrNameLst>
                                      </p:cBhvr>
                                      <p:to>
                                        <p:strVal val="visible"/>
                                      </p:to>
                                    </p:set>
                                    <p:anim calcmode="lin" valueType="num">
                                      <p:cBhvr>
                                        <p:cTn id="59"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60" dur="500" fill="hold"/>
                                        <p:tgtEl>
                                          <p:spTgt spid="3">
                                            <p:txEl>
                                              <p:pRg st="9" end="9"/>
                                            </p:txEl>
                                          </p:spTgt>
                                        </p:tgtEl>
                                        <p:attrNameLst>
                                          <p:attrName>ppt_h</p:attrName>
                                        </p:attrNameLst>
                                      </p:cBhvr>
                                      <p:tavLst>
                                        <p:tav tm="0">
                                          <p:val>
                                            <p:fltVal val="0"/>
                                          </p:val>
                                        </p:tav>
                                        <p:tav tm="100000">
                                          <p:val>
                                            <p:strVal val="#ppt_h"/>
                                          </p:val>
                                        </p:tav>
                                      </p:tavLst>
                                    </p:anim>
                                    <p:animEffect transition="in" filter="fade">
                                      <p:cBhvr>
                                        <p:cTn id="61" dur="500"/>
                                        <p:tgtEl>
                                          <p:spTgt spid="3">
                                            <p:txEl>
                                              <p:pRg st="9" end="9"/>
                                            </p:txEl>
                                          </p:spTgt>
                                        </p:tgtEl>
                                      </p:cBhvr>
                                    </p:animEffect>
                                  </p:childTnLst>
                                </p:cTn>
                              </p:par>
                              <p:par>
                                <p:cTn id="62" presetID="53" presetClass="entr" presetSubtype="16" fill="hold" nodeType="withEffect">
                                  <p:stCondLst>
                                    <p:cond delay="0"/>
                                  </p:stCondLst>
                                  <p:childTnLst>
                                    <p:set>
                                      <p:cBhvr>
                                        <p:cTn id="63" dur="1" fill="hold">
                                          <p:stCondLst>
                                            <p:cond delay="0"/>
                                          </p:stCondLst>
                                        </p:cTn>
                                        <p:tgtEl>
                                          <p:spTgt spid="3">
                                            <p:txEl>
                                              <p:pRg st="10" end="10"/>
                                            </p:txEl>
                                          </p:spTgt>
                                        </p:tgtEl>
                                        <p:attrNameLst>
                                          <p:attrName>style.visibility</p:attrName>
                                        </p:attrNameLst>
                                      </p:cBhvr>
                                      <p:to>
                                        <p:strVal val="visible"/>
                                      </p:to>
                                    </p:set>
                                    <p:anim calcmode="lin" valueType="num">
                                      <p:cBhvr>
                                        <p:cTn id="64" dur="5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65" dur="500" fill="hold"/>
                                        <p:tgtEl>
                                          <p:spTgt spid="3">
                                            <p:txEl>
                                              <p:pRg st="10" end="10"/>
                                            </p:txEl>
                                          </p:spTgt>
                                        </p:tgtEl>
                                        <p:attrNameLst>
                                          <p:attrName>ppt_h</p:attrName>
                                        </p:attrNameLst>
                                      </p:cBhvr>
                                      <p:tavLst>
                                        <p:tav tm="0">
                                          <p:val>
                                            <p:fltVal val="0"/>
                                          </p:val>
                                        </p:tav>
                                        <p:tav tm="100000">
                                          <p:val>
                                            <p:strVal val="#ppt_h"/>
                                          </p:val>
                                        </p:tav>
                                      </p:tavLst>
                                    </p:anim>
                                    <p:animEffect transition="in" filter="fade">
                                      <p:cBhvr>
                                        <p:cTn id="6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Substitution</a:t>
            </a:r>
            <a:br>
              <a:rPr lang="en-US" dirty="0"/>
            </a:br>
            <a:endParaRPr lang="en-US" dirty="0"/>
          </a:p>
        </p:txBody>
      </p:sp>
      <p:sp>
        <p:nvSpPr>
          <p:cNvPr id="3" name="Content Placeholder 2"/>
          <p:cNvSpPr>
            <a:spLocks noGrp="1"/>
          </p:cNvSpPr>
          <p:nvPr>
            <p:ph idx="1"/>
          </p:nvPr>
        </p:nvSpPr>
        <p:spPr/>
        <p:txBody>
          <a:bodyPr/>
          <a:lstStyle/>
          <a:p>
            <a:r>
              <a:rPr lang="en-US" sz="4000" dirty="0"/>
              <a:t>In this type of questions, some particular words are assigned certain substituted names. Then a question is asked that is too answered in the substituted code language.</a:t>
            </a:r>
          </a:p>
          <a:p>
            <a:endParaRPr lang="en-US" dirty="0"/>
          </a:p>
        </p:txBody>
      </p:sp>
    </p:spTree>
    <p:extLst>
      <p:ext uri="{BB962C8B-B14F-4D97-AF65-F5344CB8AC3E}">
        <p14:creationId xmlns:p14="http://schemas.microsoft.com/office/powerpoint/2010/main" xmlns="" val="2443220771"/>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524227"/>
            <a:ext cx="8610600" cy="1293028"/>
          </a:xfrm>
        </p:spPr>
        <p:txBody>
          <a:bodyPr/>
          <a:lstStyle/>
          <a:p>
            <a:r>
              <a:rPr lang="en-US" dirty="0"/>
              <a:t>Problems</a:t>
            </a:r>
            <a:br>
              <a:rPr lang="en-US" dirty="0"/>
            </a:br>
            <a:endParaRPr lang="en-US" dirty="0"/>
          </a:p>
        </p:txBody>
      </p:sp>
      <p:sp>
        <p:nvSpPr>
          <p:cNvPr id="3" name="Content Placeholder 2"/>
          <p:cNvSpPr>
            <a:spLocks noGrp="1"/>
          </p:cNvSpPr>
          <p:nvPr>
            <p:ph idx="1"/>
          </p:nvPr>
        </p:nvSpPr>
        <p:spPr>
          <a:xfrm>
            <a:off x="240145" y="1745674"/>
            <a:ext cx="11711710" cy="4950690"/>
          </a:xfrm>
        </p:spPr>
        <p:txBody>
          <a:bodyPr>
            <a:normAutofit/>
          </a:bodyPr>
          <a:lstStyle/>
          <a:p>
            <a:pPr marL="0" lvl="0" indent="0">
              <a:buNone/>
            </a:pPr>
            <a:r>
              <a:rPr lang="en-US" dirty="0"/>
              <a:t>1) If diamond------ gold, gold------- silver, silver------ruby, ruby--------emerald, which is cheapest jewel?</a:t>
            </a:r>
          </a:p>
          <a:p>
            <a:pPr marL="0" indent="0">
              <a:buNone/>
            </a:pPr>
            <a:r>
              <a:rPr lang="en-US" dirty="0"/>
              <a:t>Sol) we know silver is cheapest</a:t>
            </a:r>
          </a:p>
          <a:p>
            <a:pPr marL="0" indent="0">
              <a:buNone/>
            </a:pPr>
            <a:endParaRPr lang="en-US" dirty="0"/>
          </a:p>
          <a:p>
            <a:pPr marL="0" lvl="0" indent="0">
              <a:buNone/>
            </a:pPr>
            <a:r>
              <a:rPr lang="en-US" dirty="0"/>
              <a:t>2) If white is called Blue, blue--------red, red-------yellow, yellow--------green, green----black, black----- violet, violet------orange, what would be the color of human blood?</a:t>
            </a:r>
          </a:p>
          <a:p>
            <a:pPr marL="0" indent="0">
              <a:buNone/>
            </a:pPr>
            <a:r>
              <a:rPr lang="en-US" dirty="0"/>
              <a:t>Sol) Yellow</a:t>
            </a:r>
          </a:p>
          <a:p>
            <a:pPr marL="0" indent="0">
              <a:buNone/>
            </a:pPr>
            <a:endParaRPr lang="en-US" dirty="0"/>
          </a:p>
          <a:p>
            <a:pPr marL="0" lvl="0" indent="0">
              <a:buNone/>
            </a:pPr>
            <a:r>
              <a:rPr lang="en-US" dirty="0"/>
              <a:t>3) If sky is star, star is cloud, cloud is earth, earth is tree, tree is book, then where do the birds fly?</a:t>
            </a:r>
          </a:p>
          <a:p>
            <a:pPr marL="0" indent="0">
              <a:buNone/>
            </a:pPr>
            <a:r>
              <a:rPr lang="en-US" dirty="0"/>
              <a:t>Sol) birds fly in sky; and as given sky is star.</a:t>
            </a:r>
          </a:p>
          <a:p>
            <a:pPr marL="0" indent="0">
              <a:buNone/>
            </a:pPr>
            <a:r>
              <a:rPr lang="en-US" dirty="0"/>
              <a:t>So, birds fly in the star</a:t>
            </a:r>
          </a:p>
          <a:p>
            <a:endParaRPr lang="en-US" dirty="0"/>
          </a:p>
        </p:txBody>
      </p:sp>
    </p:spTree>
    <p:extLst>
      <p:ext uri="{BB962C8B-B14F-4D97-AF65-F5344CB8AC3E}">
        <p14:creationId xmlns:p14="http://schemas.microsoft.com/office/powerpoint/2010/main" xmlns="" val="129308394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additive="base">
                                        <p:cTn id="2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6"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wipe(down)">
                                      <p:cBhvr>
                                        <p:cTn id="31" dur="580">
                                          <p:stCondLst>
                                            <p:cond delay="0"/>
                                          </p:stCondLst>
                                        </p:cTn>
                                        <p:tgtEl>
                                          <p:spTgt spid="3">
                                            <p:txEl>
                                              <p:pRg st="3" end="3"/>
                                            </p:txEl>
                                          </p:spTgt>
                                        </p:tgtEl>
                                      </p:cBhvr>
                                    </p:animEffect>
                                    <p:anim calcmode="lin" valueType="num">
                                      <p:cBhvr>
                                        <p:cTn id="32"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37" dur="26">
                                          <p:stCondLst>
                                            <p:cond delay="650"/>
                                          </p:stCondLst>
                                        </p:cTn>
                                        <p:tgtEl>
                                          <p:spTgt spid="3">
                                            <p:txEl>
                                              <p:pRg st="3" end="3"/>
                                            </p:txEl>
                                          </p:spTgt>
                                        </p:tgtEl>
                                      </p:cBhvr>
                                      <p:to x="100000" y="60000"/>
                                    </p:animScale>
                                    <p:animScale>
                                      <p:cBhvr>
                                        <p:cTn id="38" dur="166" decel="50000">
                                          <p:stCondLst>
                                            <p:cond delay="676"/>
                                          </p:stCondLst>
                                        </p:cTn>
                                        <p:tgtEl>
                                          <p:spTgt spid="3">
                                            <p:txEl>
                                              <p:pRg st="3" end="3"/>
                                            </p:txEl>
                                          </p:spTgt>
                                        </p:tgtEl>
                                      </p:cBhvr>
                                      <p:to x="100000" y="100000"/>
                                    </p:animScale>
                                    <p:animScale>
                                      <p:cBhvr>
                                        <p:cTn id="39" dur="26">
                                          <p:stCondLst>
                                            <p:cond delay="1312"/>
                                          </p:stCondLst>
                                        </p:cTn>
                                        <p:tgtEl>
                                          <p:spTgt spid="3">
                                            <p:txEl>
                                              <p:pRg st="3" end="3"/>
                                            </p:txEl>
                                          </p:spTgt>
                                        </p:tgtEl>
                                      </p:cBhvr>
                                      <p:to x="100000" y="80000"/>
                                    </p:animScale>
                                    <p:animScale>
                                      <p:cBhvr>
                                        <p:cTn id="40" dur="166" decel="50000">
                                          <p:stCondLst>
                                            <p:cond delay="1338"/>
                                          </p:stCondLst>
                                        </p:cTn>
                                        <p:tgtEl>
                                          <p:spTgt spid="3">
                                            <p:txEl>
                                              <p:pRg st="3" end="3"/>
                                            </p:txEl>
                                          </p:spTgt>
                                        </p:tgtEl>
                                      </p:cBhvr>
                                      <p:to x="100000" y="100000"/>
                                    </p:animScale>
                                    <p:animScale>
                                      <p:cBhvr>
                                        <p:cTn id="41" dur="26">
                                          <p:stCondLst>
                                            <p:cond delay="1642"/>
                                          </p:stCondLst>
                                        </p:cTn>
                                        <p:tgtEl>
                                          <p:spTgt spid="3">
                                            <p:txEl>
                                              <p:pRg st="3" end="3"/>
                                            </p:txEl>
                                          </p:spTgt>
                                        </p:tgtEl>
                                      </p:cBhvr>
                                      <p:to x="100000" y="90000"/>
                                    </p:animScale>
                                    <p:animScale>
                                      <p:cBhvr>
                                        <p:cTn id="42" dur="166" decel="50000">
                                          <p:stCondLst>
                                            <p:cond delay="1668"/>
                                          </p:stCondLst>
                                        </p:cTn>
                                        <p:tgtEl>
                                          <p:spTgt spid="3">
                                            <p:txEl>
                                              <p:pRg st="3" end="3"/>
                                            </p:txEl>
                                          </p:spTgt>
                                        </p:tgtEl>
                                      </p:cBhvr>
                                      <p:to x="100000" y="100000"/>
                                    </p:animScale>
                                    <p:animScale>
                                      <p:cBhvr>
                                        <p:cTn id="43" dur="26">
                                          <p:stCondLst>
                                            <p:cond delay="1808"/>
                                          </p:stCondLst>
                                        </p:cTn>
                                        <p:tgtEl>
                                          <p:spTgt spid="3">
                                            <p:txEl>
                                              <p:pRg st="3" end="3"/>
                                            </p:txEl>
                                          </p:spTgt>
                                        </p:tgtEl>
                                      </p:cBhvr>
                                      <p:to x="100000" y="95000"/>
                                    </p:animScale>
                                    <p:animScale>
                                      <p:cBhvr>
                                        <p:cTn id="44" dur="166" decel="50000">
                                          <p:stCondLst>
                                            <p:cond delay="1834"/>
                                          </p:stCondLst>
                                        </p:cTn>
                                        <p:tgtEl>
                                          <p:spTgt spid="3">
                                            <p:txEl>
                                              <p:pRg st="3" end="3"/>
                                            </p:txEl>
                                          </p:spTgt>
                                        </p:tgtEl>
                                      </p:cBhvr>
                                      <p:to x="100000" y="100000"/>
                                    </p:animScale>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 calcmode="lin" valueType="num">
                                      <p:cBhvr additive="base">
                                        <p:cTn id="4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6" presetClass="entr" presetSubtype="0" fill="hold"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Effect transition="in" filter="wipe(down)">
                                      <p:cBhvr>
                                        <p:cTn id="55" dur="580">
                                          <p:stCondLst>
                                            <p:cond delay="0"/>
                                          </p:stCondLst>
                                        </p:cTn>
                                        <p:tgtEl>
                                          <p:spTgt spid="3">
                                            <p:txEl>
                                              <p:pRg st="6" end="6"/>
                                            </p:txEl>
                                          </p:spTgt>
                                        </p:tgtEl>
                                      </p:cBhvr>
                                    </p:animEffect>
                                    <p:anim calcmode="lin" valueType="num">
                                      <p:cBhvr>
                                        <p:cTn id="56"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61" dur="26">
                                          <p:stCondLst>
                                            <p:cond delay="650"/>
                                          </p:stCondLst>
                                        </p:cTn>
                                        <p:tgtEl>
                                          <p:spTgt spid="3">
                                            <p:txEl>
                                              <p:pRg st="6" end="6"/>
                                            </p:txEl>
                                          </p:spTgt>
                                        </p:tgtEl>
                                      </p:cBhvr>
                                      <p:to x="100000" y="60000"/>
                                    </p:animScale>
                                    <p:animScale>
                                      <p:cBhvr>
                                        <p:cTn id="62" dur="166" decel="50000">
                                          <p:stCondLst>
                                            <p:cond delay="676"/>
                                          </p:stCondLst>
                                        </p:cTn>
                                        <p:tgtEl>
                                          <p:spTgt spid="3">
                                            <p:txEl>
                                              <p:pRg st="6" end="6"/>
                                            </p:txEl>
                                          </p:spTgt>
                                        </p:tgtEl>
                                      </p:cBhvr>
                                      <p:to x="100000" y="100000"/>
                                    </p:animScale>
                                    <p:animScale>
                                      <p:cBhvr>
                                        <p:cTn id="63" dur="26">
                                          <p:stCondLst>
                                            <p:cond delay="1312"/>
                                          </p:stCondLst>
                                        </p:cTn>
                                        <p:tgtEl>
                                          <p:spTgt spid="3">
                                            <p:txEl>
                                              <p:pRg st="6" end="6"/>
                                            </p:txEl>
                                          </p:spTgt>
                                        </p:tgtEl>
                                      </p:cBhvr>
                                      <p:to x="100000" y="80000"/>
                                    </p:animScale>
                                    <p:animScale>
                                      <p:cBhvr>
                                        <p:cTn id="64" dur="166" decel="50000">
                                          <p:stCondLst>
                                            <p:cond delay="1338"/>
                                          </p:stCondLst>
                                        </p:cTn>
                                        <p:tgtEl>
                                          <p:spTgt spid="3">
                                            <p:txEl>
                                              <p:pRg st="6" end="6"/>
                                            </p:txEl>
                                          </p:spTgt>
                                        </p:tgtEl>
                                      </p:cBhvr>
                                      <p:to x="100000" y="100000"/>
                                    </p:animScale>
                                    <p:animScale>
                                      <p:cBhvr>
                                        <p:cTn id="65" dur="26">
                                          <p:stCondLst>
                                            <p:cond delay="1642"/>
                                          </p:stCondLst>
                                        </p:cTn>
                                        <p:tgtEl>
                                          <p:spTgt spid="3">
                                            <p:txEl>
                                              <p:pRg st="6" end="6"/>
                                            </p:txEl>
                                          </p:spTgt>
                                        </p:tgtEl>
                                      </p:cBhvr>
                                      <p:to x="100000" y="90000"/>
                                    </p:animScale>
                                    <p:animScale>
                                      <p:cBhvr>
                                        <p:cTn id="66" dur="166" decel="50000">
                                          <p:stCondLst>
                                            <p:cond delay="1668"/>
                                          </p:stCondLst>
                                        </p:cTn>
                                        <p:tgtEl>
                                          <p:spTgt spid="3">
                                            <p:txEl>
                                              <p:pRg st="6" end="6"/>
                                            </p:txEl>
                                          </p:spTgt>
                                        </p:tgtEl>
                                      </p:cBhvr>
                                      <p:to x="100000" y="100000"/>
                                    </p:animScale>
                                    <p:animScale>
                                      <p:cBhvr>
                                        <p:cTn id="67" dur="26">
                                          <p:stCondLst>
                                            <p:cond delay="1808"/>
                                          </p:stCondLst>
                                        </p:cTn>
                                        <p:tgtEl>
                                          <p:spTgt spid="3">
                                            <p:txEl>
                                              <p:pRg st="6" end="6"/>
                                            </p:txEl>
                                          </p:spTgt>
                                        </p:tgtEl>
                                      </p:cBhvr>
                                      <p:to x="100000" y="95000"/>
                                    </p:animScale>
                                    <p:animScale>
                                      <p:cBhvr>
                                        <p:cTn id="68" dur="166" decel="50000">
                                          <p:stCondLst>
                                            <p:cond delay="1834"/>
                                          </p:stCondLst>
                                        </p:cTn>
                                        <p:tgtEl>
                                          <p:spTgt spid="3">
                                            <p:txEl>
                                              <p:pRg st="6" end="6"/>
                                            </p:txEl>
                                          </p:spTgt>
                                        </p:tgtEl>
                                      </p:cBhvr>
                                      <p:to x="100000" y="100000"/>
                                    </p:animScale>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3">
                                            <p:txEl>
                                              <p:pRg st="7" end="7"/>
                                            </p:txEl>
                                          </p:spTgt>
                                        </p:tgtEl>
                                        <p:attrNameLst>
                                          <p:attrName>style.visibility</p:attrName>
                                        </p:attrNameLst>
                                      </p:cBhvr>
                                      <p:to>
                                        <p:strVal val="visible"/>
                                      </p:to>
                                    </p:set>
                                    <p:anim calcmode="lin" valueType="num">
                                      <p:cBhvr additive="base">
                                        <p:cTn id="7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3">
                                            <p:txEl>
                                              <p:pRg st="8" end="8"/>
                                            </p:txEl>
                                          </p:spTgt>
                                        </p:tgtEl>
                                        <p:attrNameLst>
                                          <p:attrName>style.visibility</p:attrName>
                                        </p:attrNameLst>
                                      </p:cBhvr>
                                      <p:to>
                                        <p:strVal val="visible"/>
                                      </p:to>
                                    </p:set>
                                    <p:anim calcmode="lin" valueType="num">
                                      <p:cBhvr additive="base">
                                        <p:cTn id="7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6582" y="653537"/>
            <a:ext cx="8945418" cy="1293028"/>
          </a:xfrm>
        </p:spPr>
        <p:txBody>
          <a:bodyPr>
            <a:normAutofit fontScale="90000"/>
          </a:bodyPr>
          <a:lstStyle/>
          <a:p>
            <a:r>
              <a:rPr lang="en-US" dirty="0"/>
              <a:t>Deciphering message word codes</a:t>
            </a:r>
            <a:br>
              <a:rPr lang="en-US" dirty="0"/>
            </a:br>
            <a:endParaRPr lang="en-US" dirty="0"/>
          </a:p>
        </p:txBody>
      </p:sp>
      <p:sp>
        <p:nvSpPr>
          <p:cNvPr id="3" name="Content Placeholder 2"/>
          <p:cNvSpPr>
            <a:spLocks noGrp="1"/>
          </p:cNvSpPr>
          <p:nvPr>
            <p:ph idx="1"/>
          </p:nvPr>
        </p:nvSpPr>
        <p:spPr/>
        <p:txBody>
          <a:bodyPr>
            <a:normAutofit lnSpcReduction="10000"/>
          </a:bodyPr>
          <a:lstStyle/>
          <a:p>
            <a:r>
              <a:rPr lang="en-US" sz="3200" dirty="0"/>
              <a:t>In this type of questions some messages are given in the coded language and the code for a particular word or message is asked. To analyze such codes, any two messages bearing a common word are picked up. The common code word will represent that word. Proceeding similarly by picking up all possible combinations of two, the entire message can be decoded and the codes for individual words found.</a:t>
            </a:r>
          </a:p>
          <a:p>
            <a:endParaRPr lang="en-US" dirty="0"/>
          </a:p>
        </p:txBody>
      </p:sp>
    </p:spTree>
    <p:extLst>
      <p:ext uri="{BB962C8B-B14F-4D97-AF65-F5344CB8AC3E}">
        <p14:creationId xmlns:p14="http://schemas.microsoft.com/office/powerpoint/2010/main" xmlns="" val="158679802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heel(1)">
                                      <p:cBhvr>
                                        <p:cTn id="14"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166255" y="1533236"/>
                <a:ext cx="11905672" cy="5190837"/>
              </a:xfrm>
            </p:spPr>
            <p:txBody>
              <a:bodyPr/>
              <a:lstStyle/>
              <a:p>
                <a:pPr marL="0" lvl="0" indent="0">
                  <a:buNone/>
                </a:pPr>
                <a:r>
                  <a:rPr lang="en-US" dirty="0"/>
                  <a:t>6) 165, 195, 255, 285, 345?</a:t>
                </a:r>
              </a:p>
              <a:p>
                <a:pPr marL="0" indent="0">
                  <a:buNone/>
                </a:pPr>
                <a:r>
                  <a:rPr lang="en-US" dirty="0"/>
                  <a:t>Sol) Each no of the series is 15 multiplied by a prime no</a:t>
                </a:r>
              </a:p>
              <a:p>
                <a:pPr marL="0" indent="0">
                  <a:buNone/>
                </a:pPr>
                <a:r>
                  <a:rPr lang="en-US" dirty="0"/>
                  <a:t>i.e., 15x11, 15x13, 15x17, 15x19, 15x23…..</a:t>
                </a:r>
              </a:p>
              <a:p>
                <a:pPr marL="0" indent="0">
                  <a:buNone/>
                </a:pPr>
                <a:r>
                  <a:rPr lang="en-US" dirty="0"/>
                  <a:t>i.e., 15x29 = 435</a:t>
                </a:r>
              </a:p>
              <a:p>
                <a:pPr marL="0" indent="0">
                  <a:buNone/>
                </a:pPr>
                <a:endParaRPr lang="en-US" dirty="0"/>
              </a:p>
              <a:p>
                <a:pPr marL="0" lvl="0" indent="0">
                  <a:buNone/>
                </a:pPr>
                <a:r>
                  <a:rPr lang="en-US" dirty="0"/>
                  <a:t>7) 2, 12, 36, 80, 150?</a:t>
                </a:r>
              </a:p>
              <a:p>
                <a:pPr marL="0" indent="0">
                  <a:buNone/>
                </a:pPr>
                <a:r>
                  <a:rPr lang="en-US" dirty="0"/>
                  <a:t>Hint: Triangular Pattern series</a:t>
                </a:r>
              </a:p>
              <a:p>
                <a:pPr marL="0" indent="0">
                  <a:buNone/>
                </a:pPr>
                <a:r>
                  <a:rPr lang="en-US" dirty="0"/>
                  <a:t>Sol)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1</m:t>
                        </m:r>
                      </m:e>
                      <m:sup>
                        <m:r>
                          <a:rPr lang="en-US" i="1">
                            <a:latin typeface="Cambria Math" panose="02040503050406030204" pitchFamily="18" charset="0"/>
                          </a:rPr>
                          <m:t>2</m:t>
                        </m:r>
                      </m:sup>
                    </m:sSup>
                    <m:r>
                      <a:rPr lang="en-US" i="1">
                        <a:latin typeface="Cambria Math" panose="02040503050406030204" pitchFamily="18" charset="0"/>
                      </a:rPr>
                      <m:t>×2, </m:t>
                    </m:r>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2</m:t>
                        </m:r>
                      </m:sup>
                    </m:sSup>
                    <m:r>
                      <a:rPr lang="en-US" i="1">
                        <a:latin typeface="Cambria Math" panose="02040503050406030204" pitchFamily="18" charset="0"/>
                      </a:rPr>
                      <m:t>×3, </m:t>
                    </m:r>
                    <m:sSup>
                      <m:sSupPr>
                        <m:ctrlPr>
                          <a:rPr lang="en-US" i="1">
                            <a:latin typeface="Cambria Math" panose="02040503050406030204" pitchFamily="18" charset="0"/>
                          </a:rPr>
                        </m:ctrlPr>
                      </m:sSupPr>
                      <m:e>
                        <m:r>
                          <a:rPr lang="en-US" i="1">
                            <a:latin typeface="Cambria Math" panose="02040503050406030204" pitchFamily="18" charset="0"/>
                          </a:rPr>
                          <m:t>3</m:t>
                        </m:r>
                      </m:e>
                      <m:sup>
                        <m:r>
                          <a:rPr lang="en-US" i="1">
                            <a:latin typeface="Cambria Math" panose="02040503050406030204" pitchFamily="18" charset="0"/>
                          </a:rPr>
                          <m:t>2</m:t>
                        </m:r>
                      </m:sup>
                    </m:sSup>
                    <m:r>
                      <a:rPr lang="en-US" i="1">
                        <a:latin typeface="Cambria Math" panose="02040503050406030204" pitchFamily="18" charset="0"/>
                      </a:rPr>
                      <m:t>×4,…. </m:t>
                    </m:r>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𝑒</m:t>
                    </m:r>
                    <m:r>
                      <a:rPr lang="en-US" i="1">
                        <a:latin typeface="Cambria Math" panose="02040503050406030204" pitchFamily="18" charset="0"/>
                      </a:rPr>
                      <m:t>., 252</m:t>
                    </m:r>
                  </m:oMath>
                </a14:m>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66255" y="1533236"/>
                <a:ext cx="11905672" cy="5190837"/>
              </a:xfrm>
              <a:blipFill>
                <a:blip r:embed="rId2"/>
                <a:stretch>
                  <a:fillRect l="-666" t="-1528"/>
                </a:stretch>
              </a:blipFill>
            </p:spPr>
            <p:txBody>
              <a:bodyPr/>
              <a:lstStyle/>
              <a:p>
                <a:r>
                  <a:rPr lang="en-US">
                    <a:noFill/>
                  </a:rPr>
                  <a:t> </a:t>
                </a:r>
              </a:p>
            </p:txBody>
          </p:sp>
        </mc:Fallback>
      </mc:AlternateContent>
    </p:spTree>
    <p:extLst>
      <p:ext uri="{BB962C8B-B14F-4D97-AF65-F5344CB8AC3E}">
        <p14:creationId xmlns:p14="http://schemas.microsoft.com/office/powerpoint/2010/main" xmlns="" val="379919523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p:cTn id="25"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28" dur="1000"/>
                                        <p:tgtEl>
                                          <p:spTgt spid="3">
                                            <p:txEl>
                                              <p:pRg st="1" end="1"/>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p:cTn id="31"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2" end="2"/>
                                            </p:txEl>
                                          </p:spTgt>
                                        </p:tgtEl>
                                      </p:cBhvr>
                                    </p:animEffect>
                                  </p:childTnLst>
                                </p:cTn>
                              </p:par>
                              <p:par>
                                <p:cTn id="35" presetID="31" presetClass="entr" presetSubtype="0" fill="hold" nodeType="with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p:cTn id="37"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8"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39"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40" dur="1000"/>
                                        <p:tgtEl>
                                          <p:spTgt spid="3">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6" presetClass="entr" presetSubtype="0" fill="hold" nodeType="click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animEffect transition="in" filter="wipe(down)">
                                      <p:cBhvr>
                                        <p:cTn id="45" dur="580">
                                          <p:stCondLst>
                                            <p:cond delay="0"/>
                                          </p:stCondLst>
                                        </p:cTn>
                                        <p:tgtEl>
                                          <p:spTgt spid="3">
                                            <p:txEl>
                                              <p:pRg st="5" end="5"/>
                                            </p:txEl>
                                          </p:spTgt>
                                        </p:tgtEl>
                                      </p:cBhvr>
                                    </p:animEffect>
                                    <p:anim calcmode="lin" valueType="num">
                                      <p:cBhvr>
                                        <p:cTn id="46"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51" dur="26">
                                          <p:stCondLst>
                                            <p:cond delay="650"/>
                                          </p:stCondLst>
                                        </p:cTn>
                                        <p:tgtEl>
                                          <p:spTgt spid="3">
                                            <p:txEl>
                                              <p:pRg st="5" end="5"/>
                                            </p:txEl>
                                          </p:spTgt>
                                        </p:tgtEl>
                                      </p:cBhvr>
                                      <p:to x="100000" y="60000"/>
                                    </p:animScale>
                                    <p:animScale>
                                      <p:cBhvr>
                                        <p:cTn id="52" dur="166" decel="50000">
                                          <p:stCondLst>
                                            <p:cond delay="676"/>
                                          </p:stCondLst>
                                        </p:cTn>
                                        <p:tgtEl>
                                          <p:spTgt spid="3">
                                            <p:txEl>
                                              <p:pRg st="5" end="5"/>
                                            </p:txEl>
                                          </p:spTgt>
                                        </p:tgtEl>
                                      </p:cBhvr>
                                      <p:to x="100000" y="100000"/>
                                    </p:animScale>
                                    <p:animScale>
                                      <p:cBhvr>
                                        <p:cTn id="53" dur="26">
                                          <p:stCondLst>
                                            <p:cond delay="1312"/>
                                          </p:stCondLst>
                                        </p:cTn>
                                        <p:tgtEl>
                                          <p:spTgt spid="3">
                                            <p:txEl>
                                              <p:pRg st="5" end="5"/>
                                            </p:txEl>
                                          </p:spTgt>
                                        </p:tgtEl>
                                      </p:cBhvr>
                                      <p:to x="100000" y="80000"/>
                                    </p:animScale>
                                    <p:animScale>
                                      <p:cBhvr>
                                        <p:cTn id="54" dur="166" decel="50000">
                                          <p:stCondLst>
                                            <p:cond delay="1338"/>
                                          </p:stCondLst>
                                        </p:cTn>
                                        <p:tgtEl>
                                          <p:spTgt spid="3">
                                            <p:txEl>
                                              <p:pRg st="5" end="5"/>
                                            </p:txEl>
                                          </p:spTgt>
                                        </p:tgtEl>
                                      </p:cBhvr>
                                      <p:to x="100000" y="100000"/>
                                    </p:animScale>
                                    <p:animScale>
                                      <p:cBhvr>
                                        <p:cTn id="55" dur="26">
                                          <p:stCondLst>
                                            <p:cond delay="1642"/>
                                          </p:stCondLst>
                                        </p:cTn>
                                        <p:tgtEl>
                                          <p:spTgt spid="3">
                                            <p:txEl>
                                              <p:pRg st="5" end="5"/>
                                            </p:txEl>
                                          </p:spTgt>
                                        </p:tgtEl>
                                      </p:cBhvr>
                                      <p:to x="100000" y="90000"/>
                                    </p:animScale>
                                    <p:animScale>
                                      <p:cBhvr>
                                        <p:cTn id="56" dur="166" decel="50000">
                                          <p:stCondLst>
                                            <p:cond delay="1668"/>
                                          </p:stCondLst>
                                        </p:cTn>
                                        <p:tgtEl>
                                          <p:spTgt spid="3">
                                            <p:txEl>
                                              <p:pRg st="5" end="5"/>
                                            </p:txEl>
                                          </p:spTgt>
                                        </p:tgtEl>
                                      </p:cBhvr>
                                      <p:to x="100000" y="100000"/>
                                    </p:animScale>
                                    <p:animScale>
                                      <p:cBhvr>
                                        <p:cTn id="57" dur="26">
                                          <p:stCondLst>
                                            <p:cond delay="1808"/>
                                          </p:stCondLst>
                                        </p:cTn>
                                        <p:tgtEl>
                                          <p:spTgt spid="3">
                                            <p:txEl>
                                              <p:pRg st="5" end="5"/>
                                            </p:txEl>
                                          </p:spTgt>
                                        </p:tgtEl>
                                      </p:cBhvr>
                                      <p:to x="100000" y="95000"/>
                                    </p:animScale>
                                    <p:animScale>
                                      <p:cBhvr>
                                        <p:cTn id="58" dur="166" decel="50000">
                                          <p:stCondLst>
                                            <p:cond delay="1834"/>
                                          </p:stCondLst>
                                        </p:cTn>
                                        <p:tgtEl>
                                          <p:spTgt spid="3">
                                            <p:txEl>
                                              <p:pRg st="5" end="5"/>
                                            </p:txEl>
                                          </p:spTgt>
                                        </p:tgtEl>
                                      </p:cBhvr>
                                      <p:to x="100000" y="100000"/>
                                    </p:animScale>
                                  </p:childTnLst>
                                </p:cTn>
                              </p:par>
                              <p:par>
                                <p:cTn id="59" presetID="26" presetClass="entr" presetSubtype="0" fill="hold" nodeType="withEffect">
                                  <p:stCondLst>
                                    <p:cond delay="0"/>
                                  </p:stCondLst>
                                  <p:childTnLst>
                                    <p:set>
                                      <p:cBhvr>
                                        <p:cTn id="60" dur="1" fill="hold">
                                          <p:stCondLst>
                                            <p:cond delay="0"/>
                                          </p:stCondLst>
                                        </p:cTn>
                                        <p:tgtEl>
                                          <p:spTgt spid="3">
                                            <p:txEl>
                                              <p:pRg st="6" end="6"/>
                                            </p:txEl>
                                          </p:spTgt>
                                        </p:tgtEl>
                                        <p:attrNameLst>
                                          <p:attrName>style.visibility</p:attrName>
                                        </p:attrNameLst>
                                      </p:cBhvr>
                                      <p:to>
                                        <p:strVal val="visible"/>
                                      </p:to>
                                    </p:set>
                                    <p:animEffect transition="in" filter="wipe(down)">
                                      <p:cBhvr>
                                        <p:cTn id="61" dur="580">
                                          <p:stCondLst>
                                            <p:cond delay="0"/>
                                          </p:stCondLst>
                                        </p:cTn>
                                        <p:tgtEl>
                                          <p:spTgt spid="3">
                                            <p:txEl>
                                              <p:pRg st="6" end="6"/>
                                            </p:txEl>
                                          </p:spTgt>
                                        </p:tgtEl>
                                      </p:cBhvr>
                                    </p:animEffect>
                                    <p:anim calcmode="lin" valueType="num">
                                      <p:cBhvr>
                                        <p:cTn id="62"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67" dur="26">
                                          <p:stCondLst>
                                            <p:cond delay="650"/>
                                          </p:stCondLst>
                                        </p:cTn>
                                        <p:tgtEl>
                                          <p:spTgt spid="3">
                                            <p:txEl>
                                              <p:pRg st="6" end="6"/>
                                            </p:txEl>
                                          </p:spTgt>
                                        </p:tgtEl>
                                      </p:cBhvr>
                                      <p:to x="100000" y="60000"/>
                                    </p:animScale>
                                    <p:animScale>
                                      <p:cBhvr>
                                        <p:cTn id="68" dur="166" decel="50000">
                                          <p:stCondLst>
                                            <p:cond delay="676"/>
                                          </p:stCondLst>
                                        </p:cTn>
                                        <p:tgtEl>
                                          <p:spTgt spid="3">
                                            <p:txEl>
                                              <p:pRg st="6" end="6"/>
                                            </p:txEl>
                                          </p:spTgt>
                                        </p:tgtEl>
                                      </p:cBhvr>
                                      <p:to x="100000" y="100000"/>
                                    </p:animScale>
                                    <p:animScale>
                                      <p:cBhvr>
                                        <p:cTn id="69" dur="26">
                                          <p:stCondLst>
                                            <p:cond delay="1312"/>
                                          </p:stCondLst>
                                        </p:cTn>
                                        <p:tgtEl>
                                          <p:spTgt spid="3">
                                            <p:txEl>
                                              <p:pRg st="6" end="6"/>
                                            </p:txEl>
                                          </p:spTgt>
                                        </p:tgtEl>
                                      </p:cBhvr>
                                      <p:to x="100000" y="80000"/>
                                    </p:animScale>
                                    <p:animScale>
                                      <p:cBhvr>
                                        <p:cTn id="70" dur="166" decel="50000">
                                          <p:stCondLst>
                                            <p:cond delay="1338"/>
                                          </p:stCondLst>
                                        </p:cTn>
                                        <p:tgtEl>
                                          <p:spTgt spid="3">
                                            <p:txEl>
                                              <p:pRg st="6" end="6"/>
                                            </p:txEl>
                                          </p:spTgt>
                                        </p:tgtEl>
                                      </p:cBhvr>
                                      <p:to x="100000" y="100000"/>
                                    </p:animScale>
                                    <p:animScale>
                                      <p:cBhvr>
                                        <p:cTn id="71" dur="26">
                                          <p:stCondLst>
                                            <p:cond delay="1642"/>
                                          </p:stCondLst>
                                        </p:cTn>
                                        <p:tgtEl>
                                          <p:spTgt spid="3">
                                            <p:txEl>
                                              <p:pRg st="6" end="6"/>
                                            </p:txEl>
                                          </p:spTgt>
                                        </p:tgtEl>
                                      </p:cBhvr>
                                      <p:to x="100000" y="90000"/>
                                    </p:animScale>
                                    <p:animScale>
                                      <p:cBhvr>
                                        <p:cTn id="72" dur="166" decel="50000">
                                          <p:stCondLst>
                                            <p:cond delay="1668"/>
                                          </p:stCondLst>
                                        </p:cTn>
                                        <p:tgtEl>
                                          <p:spTgt spid="3">
                                            <p:txEl>
                                              <p:pRg st="6" end="6"/>
                                            </p:txEl>
                                          </p:spTgt>
                                        </p:tgtEl>
                                      </p:cBhvr>
                                      <p:to x="100000" y="100000"/>
                                    </p:animScale>
                                    <p:animScale>
                                      <p:cBhvr>
                                        <p:cTn id="73" dur="26">
                                          <p:stCondLst>
                                            <p:cond delay="1808"/>
                                          </p:stCondLst>
                                        </p:cTn>
                                        <p:tgtEl>
                                          <p:spTgt spid="3">
                                            <p:txEl>
                                              <p:pRg st="6" end="6"/>
                                            </p:txEl>
                                          </p:spTgt>
                                        </p:tgtEl>
                                      </p:cBhvr>
                                      <p:to x="100000" y="95000"/>
                                    </p:animScale>
                                    <p:animScale>
                                      <p:cBhvr>
                                        <p:cTn id="74" dur="166" decel="50000">
                                          <p:stCondLst>
                                            <p:cond delay="1834"/>
                                          </p:stCondLst>
                                        </p:cTn>
                                        <p:tgtEl>
                                          <p:spTgt spid="3">
                                            <p:txEl>
                                              <p:pRg st="6" end="6"/>
                                            </p:txEl>
                                          </p:spTgt>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14" presetClass="entr" presetSubtype="10" fill="hold" nodeType="clickEffect">
                                  <p:stCondLst>
                                    <p:cond delay="0"/>
                                  </p:stCondLst>
                                  <p:childTnLst>
                                    <p:set>
                                      <p:cBhvr>
                                        <p:cTn id="78" dur="1" fill="hold">
                                          <p:stCondLst>
                                            <p:cond delay="0"/>
                                          </p:stCondLst>
                                        </p:cTn>
                                        <p:tgtEl>
                                          <p:spTgt spid="3">
                                            <p:txEl>
                                              <p:pRg st="7" end="7"/>
                                            </p:txEl>
                                          </p:spTgt>
                                        </p:tgtEl>
                                        <p:attrNameLst>
                                          <p:attrName>style.visibility</p:attrName>
                                        </p:attrNameLst>
                                      </p:cBhvr>
                                      <p:to>
                                        <p:strVal val="visible"/>
                                      </p:to>
                                    </p:set>
                                    <p:animEffect transition="in" filter="randombar(horizontal)">
                                      <p:cBhvr>
                                        <p:cTn id="7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a:t>
            </a:r>
            <a:br>
              <a:rPr lang="en-US" dirty="0"/>
            </a:br>
            <a:endParaRPr lang="en-US" dirty="0"/>
          </a:p>
        </p:txBody>
      </p:sp>
      <p:sp>
        <p:nvSpPr>
          <p:cNvPr id="3" name="Content Placeholder 2"/>
          <p:cNvSpPr>
            <a:spLocks noGrp="1"/>
          </p:cNvSpPr>
          <p:nvPr>
            <p:ph idx="1"/>
          </p:nvPr>
        </p:nvSpPr>
        <p:spPr/>
        <p:txBody>
          <a:bodyPr/>
          <a:lstStyle/>
          <a:p>
            <a:pPr marL="0" lvl="0" indent="0">
              <a:buNone/>
            </a:pPr>
            <a:r>
              <a:rPr lang="en-US" dirty="0"/>
              <a:t>1) In a certain language, “sun shines  brightly” is written as ‘</a:t>
            </a:r>
            <a:r>
              <a:rPr lang="en-US" dirty="0" err="1"/>
              <a:t>ba</a:t>
            </a:r>
            <a:r>
              <a:rPr lang="en-US" dirty="0"/>
              <a:t> lo </a:t>
            </a:r>
            <a:r>
              <a:rPr lang="en-US" dirty="0" err="1"/>
              <a:t>sul</a:t>
            </a:r>
            <a:r>
              <a:rPr lang="en-US" dirty="0"/>
              <a:t>’, ‘houses are brightly lit’ as ‘</a:t>
            </a:r>
            <a:r>
              <a:rPr lang="en-US" dirty="0" err="1"/>
              <a:t>kado</a:t>
            </a:r>
            <a:r>
              <a:rPr lang="en-US" dirty="0"/>
              <a:t> </a:t>
            </a:r>
            <a:r>
              <a:rPr lang="en-US" dirty="0" err="1"/>
              <a:t>ula</a:t>
            </a:r>
            <a:r>
              <a:rPr lang="en-US" dirty="0"/>
              <a:t> </a:t>
            </a:r>
            <a:r>
              <a:rPr lang="en-US" dirty="0" err="1"/>
              <a:t>ari</a:t>
            </a:r>
            <a:r>
              <a:rPr lang="en-US" dirty="0"/>
              <a:t> </a:t>
            </a:r>
            <a:r>
              <a:rPr lang="en-US" dirty="0" err="1"/>
              <a:t>ba</a:t>
            </a:r>
            <a:r>
              <a:rPr lang="en-US" dirty="0"/>
              <a:t>’ and ‘light comes from sum’ as ‘</a:t>
            </a:r>
            <a:r>
              <a:rPr lang="en-US" dirty="0" err="1"/>
              <a:t>dopi</a:t>
            </a:r>
            <a:r>
              <a:rPr lang="en-US" dirty="0"/>
              <a:t> </a:t>
            </a:r>
            <a:r>
              <a:rPr lang="en-US" dirty="0" err="1"/>
              <a:t>kup</a:t>
            </a:r>
            <a:r>
              <a:rPr lang="en-US" dirty="0"/>
              <a:t> lo </a:t>
            </a:r>
            <a:r>
              <a:rPr lang="en-US" dirty="0" err="1"/>
              <a:t>nro</a:t>
            </a:r>
            <a:r>
              <a:rPr lang="en-US" dirty="0"/>
              <a:t>’. What code words are written for ‘sun ’ &amp; ‘brightly’?</a:t>
            </a:r>
          </a:p>
          <a:p>
            <a:pPr marL="0" indent="0">
              <a:buNone/>
            </a:pPr>
            <a:r>
              <a:rPr lang="en-US" dirty="0"/>
              <a:t>Sol) </a:t>
            </a:r>
          </a:p>
          <a:p>
            <a:pPr marL="0" indent="0">
              <a:buNone/>
            </a:pPr>
            <a:r>
              <a:rPr lang="en-US" dirty="0"/>
              <a:t>In the 1</a:t>
            </a:r>
            <a:r>
              <a:rPr lang="en-US" baseline="30000" dirty="0"/>
              <a:t>st</a:t>
            </a:r>
            <a:r>
              <a:rPr lang="en-US" dirty="0"/>
              <a:t> &amp; 3</a:t>
            </a:r>
            <a:r>
              <a:rPr lang="en-US" baseline="30000" dirty="0"/>
              <a:t>rd</a:t>
            </a:r>
            <a:r>
              <a:rPr lang="en-US" dirty="0"/>
              <a:t> sentence, the common word is ‘sun’ and the common code word is ‘lo’. So, ‘lo’ is the code for ‘sun’</a:t>
            </a:r>
          </a:p>
          <a:p>
            <a:pPr marL="0" indent="0">
              <a:buNone/>
            </a:pPr>
            <a:r>
              <a:rPr lang="en-US" dirty="0"/>
              <a:t>In the 1</a:t>
            </a:r>
            <a:r>
              <a:rPr lang="en-US" baseline="30000" dirty="0"/>
              <a:t>st</a:t>
            </a:r>
            <a:r>
              <a:rPr lang="en-US" dirty="0"/>
              <a:t> and 2</a:t>
            </a:r>
            <a:r>
              <a:rPr lang="en-US" baseline="30000" dirty="0"/>
              <a:t>nd</a:t>
            </a:r>
            <a:r>
              <a:rPr lang="en-US" dirty="0"/>
              <a:t> sentence, the common word is ‘bright’ and the common code word is ‘</a:t>
            </a:r>
            <a:r>
              <a:rPr lang="en-US" dirty="0" err="1"/>
              <a:t>ba</a:t>
            </a:r>
            <a:r>
              <a:rPr lang="en-US" dirty="0"/>
              <a:t>’. So, ‘</a:t>
            </a:r>
            <a:r>
              <a:rPr lang="en-US" dirty="0" err="1"/>
              <a:t>ba</a:t>
            </a:r>
            <a:r>
              <a:rPr lang="en-US" dirty="0"/>
              <a:t>’ is the code for ‘brightly’</a:t>
            </a:r>
          </a:p>
          <a:p>
            <a:endParaRPr lang="en-US" dirty="0"/>
          </a:p>
        </p:txBody>
      </p:sp>
    </p:spTree>
    <p:extLst>
      <p:ext uri="{BB962C8B-B14F-4D97-AF65-F5344CB8AC3E}">
        <p14:creationId xmlns:p14="http://schemas.microsoft.com/office/powerpoint/2010/main" xmlns="" val="290110535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p:cTn id="25"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28" dur="1000"/>
                                        <p:tgtEl>
                                          <p:spTgt spid="3">
                                            <p:txEl>
                                              <p:pRg st="1" end="1"/>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p:cTn id="31"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2" end="2"/>
                                            </p:txEl>
                                          </p:spTgt>
                                        </p:tgtEl>
                                      </p:cBhvr>
                                    </p:animEffect>
                                  </p:childTnLst>
                                </p:cTn>
                              </p:par>
                              <p:par>
                                <p:cTn id="35" presetID="31" presetClass="entr" presetSubtype="0" fill="hold" nodeType="with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p:cTn id="37"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8"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39"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40"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921392"/>
            <a:ext cx="8610600" cy="1293028"/>
          </a:xfrm>
        </p:spPr>
        <p:txBody>
          <a:bodyPr>
            <a:normAutofit fontScale="90000"/>
          </a:bodyPr>
          <a:lstStyle/>
          <a:p>
            <a:r>
              <a:rPr lang="en-US" dirty="0"/>
              <a:t>Deciphering number and symbol codes for messages</a:t>
            </a:r>
            <a:br>
              <a:rPr lang="en-US" dirty="0"/>
            </a:br>
            <a:endParaRPr lang="en-US" dirty="0"/>
          </a:p>
        </p:txBody>
      </p:sp>
      <p:sp>
        <p:nvSpPr>
          <p:cNvPr id="3" name="Content Placeholder 2"/>
          <p:cNvSpPr>
            <a:spLocks noGrp="1"/>
          </p:cNvSpPr>
          <p:nvPr>
            <p:ph idx="1"/>
          </p:nvPr>
        </p:nvSpPr>
        <p:spPr>
          <a:xfrm>
            <a:off x="193964" y="2503055"/>
            <a:ext cx="11674763" cy="4932218"/>
          </a:xfrm>
        </p:spPr>
        <p:txBody>
          <a:bodyPr/>
          <a:lstStyle/>
          <a:p>
            <a:pPr marL="0" lvl="0" indent="0">
              <a:buNone/>
            </a:pPr>
            <a:r>
              <a:rPr lang="en-US" dirty="0"/>
              <a:t>1) In a certain code language, ‘123’ means ‘bright little boy’, ‘145’ means ‘tall big boy’ and ‘637’ means ‘beautiful little flower’. Which digit in that language means ‘bright’?</a:t>
            </a:r>
          </a:p>
          <a:p>
            <a:pPr marL="0" indent="0">
              <a:buNone/>
            </a:pPr>
            <a:r>
              <a:rPr lang="en-US" dirty="0"/>
              <a:t>Sol) </a:t>
            </a:r>
          </a:p>
          <a:p>
            <a:pPr marL="0" indent="0">
              <a:buNone/>
            </a:pPr>
            <a:r>
              <a:rPr lang="en-US" dirty="0"/>
              <a:t>In the 1</a:t>
            </a:r>
            <a:r>
              <a:rPr lang="en-US" baseline="30000" dirty="0"/>
              <a:t>st</a:t>
            </a:r>
            <a:r>
              <a:rPr lang="en-US" dirty="0"/>
              <a:t> and 2</a:t>
            </a:r>
            <a:r>
              <a:rPr lang="en-US" baseline="30000" dirty="0"/>
              <a:t>nd</a:t>
            </a:r>
            <a:r>
              <a:rPr lang="en-US" dirty="0"/>
              <a:t> statements the common code digit ‘1’ and the common word is ‘boy’. So, ‘1’ means ‘boy’.</a:t>
            </a:r>
          </a:p>
          <a:p>
            <a:pPr marL="0" indent="0">
              <a:buNone/>
            </a:pPr>
            <a:r>
              <a:rPr lang="en-US" dirty="0"/>
              <a:t>In 1</a:t>
            </a:r>
            <a:r>
              <a:rPr lang="en-US" baseline="30000" dirty="0"/>
              <a:t>st</a:t>
            </a:r>
            <a:r>
              <a:rPr lang="en-US" dirty="0"/>
              <a:t> and 3</a:t>
            </a:r>
            <a:r>
              <a:rPr lang="en-US" baseline="30000" dirty="0"/>
              <a:t>rd</a:t>
            </a:r>
            <a:r>
              <a:rPr lang="en-US" dirty="0"/>
              <a:t> statements the common code digit is ‘3’ and the common word is ‘little’. Thus, in 1</a:t>
            </a:r>
            <a:r>
              <a:rPr lang="en-US" baseline="30000" dirty="0"/>
              <a:t>st</a:t>
            </a:r>
            <a:r>
              <a:rPr lang="en-US" dirty="0"/>
              <a:t> statement ‘2’ means ‘bright’</a:t>
            </a:r>
          </a:p>
          <a:p>
            <a:endParaRPr lang="en-US" dirty="0"/>
          </a:p>
        </p:txBody>
      </p:sp>
    </p:spTree>
    <p:extLst>
      <p:ext uri="{BB962C8B-B14F-4D97-AF65-F5344CB8AC3E}">
        <p14:creationId xmlns:p14="http://schemas.microsoft.com/office/powerpoint/2010/main" xmlns="" val="146971216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6" presetClass="entr" presetSubtype="0"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wipe(down)">
                                      <p:cBhvr>
                                        <p:cTn id="16" dur="580">
                                          <p:stCondLst>
                                            <p:cond delay="0"/>
                                          </p:stCondLst>
                                        </p:cTn>
                                        <p:tgtEl>
                                          <p:spTgt spid="3">
                                            <p:txEl>
                                              <p:pRg st="0" end="0"/>
                                            </p:txEl>
                                          </p:spTgt>
                                        </p:tgtEl>
                                      </p:cBhvr>
                                    </p:animEffect>
                                    <p:anim calcmode="lin" valueType="num">
                                      <p:cBhvr>
                                        <p:cTn id="17"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22" dur="26">
                                          <p:stCondLst>
                                            <p:cond delay="650"/>
                                          </p:stCondLst>
                                        </p:cTn>
                                        <p:tgtEl>
                                          <p:spTgt spid="3">
                                            <p:txEl>
                                              <p:pRg st="0" end="0"/>
                                            </p:txEl>
                                          </p:spTgt>
                                        </p:tgtEl>
                                      </p:cBhvr>
                                      <p:to x="100000" y="60000"/>
                                    </p:animScale>
                                    <p:animScale>
                                      <p:cBhvr>
                                        <p:cTn id="23" dur="166" decel="50000">
                                          <p:stCondLst>
                                            <p:cond delay="676"/>
                                          </p:stCondLst>
                                        </p:cTn>
                                        <p:tgtEl>
                                          <p:spTgt spid="3">
                                            <p:txEl>
                                              <p:pRg st="0" end="0"/>
                                            </p:txEl>
                                          </p:spTgt>
                                        </p:tgtEl>
                                      </p:cBhvr>
                                      <p:to x="100000" y="100000"/>
                                    </p:animScale>
                                    <p:animScale>
                                      <p:cBhvr>
                                        <p:cTn id="24" dur="26">
                                          <p:stCondLst>
                                            <p:cond delay="1312"/>
                                          </p:stCondLst>
                                        </p:cTn>
                                        <p:tgtEl>
                                          <p:spTgt spid="3">
                                            <p:txEl>
                                              <p:pRg st="0" end="0"/>
                                            </p:txEl>
                                          </p:spTgt>
                                        </p:tgtEl>
                                      </p:cBhvr>
                                      <p:to x="100000" y="80000"/>
                                    </p:animScale>
                                    <p:animScale>
                                      <p:cBhvr>
                                        <p:cTn id="25" dur="166" decel="50000">
                                          <p:stCondLst>
                                            <p:cond delay="1338"/>
                                          </p:stCondLst>
                                        </p:cTn>
                                        <p:tgtEl>
                                          <p:spTgt spid="3">
                                            <p:txEl>
                                              <p:pRg st="0" end="0"/>
                                            </p:txEl>
                                          </p:spTgt>
                                        </p:tgtEl>
                                      </p:cBhvr>
                                      <p:to x="100000" y="100000"/>
                                    </p:animScale>
                                    <p:animScale>
                                      <p:cBhvr>
                                        <p:cTn id="26" dur="26">
                                          <p:stCondLst>
                                            <p:cond delay="1642"/>
                                          </p:stCondLst>
                                        </p:cTn>
                                        <p:tgtEl>
                                          <p:spTgt spid="3">
                                            <p:txEl>
                                              <p:pRg st="0" end="0"/>
                                            </p:txEl>
                                          </p:spTgt>
                                        </p:tgtEl>
                                      </p:cBhvr>
                                      <p:to x="100000" y="90000"/>
                                    </p:animScale>
                                    <p:animScale>
                                      <p:cBhvr>
                                        <p:cTn id="27" dur="166" decel="50000">
                                          <p:stCondLst>
                                            <p:cond delay="1668"/>
                                          </p:stCondLst>
                                        </p:cTn>
                                        <p:tgtEl>
                                          <p:spTgt spid="3">
                                            <p:txEl>
                                              <p:pRg st="0" end="0"/>
                                            </p:txEl>
                                          </p:spTgt>
                                        </p:tgtEl>
                                      </p:cBhvr>
                                      <p:to x="100000" y="100000"/>
                                    </p:animScale>
                                    <p:animScale>
                                      <p:cBhvr>
                                        <p:cTn id="28" dur="26">
                                          <p:stCondLst>
                                            <p:cond delay="1808"/>
                                          </p:stCondLst>
                                        </p:cTn>
                                        <p:tgtEl>
                                          <p:spTgt spid="3">
                                            <p:txEl>
                                              <p:pRg st="0" end="0"/>
                                            </p:txEl>
                                          </p:spTgt>
                                        </p:tgtEl>
                                      </p:cBhvr>
                                      <p:to x="100000" y="95000"/>
                                    </p:animScale>
                                    <p:animScale>
                                      <p:cBhvr>
                                        <p:cTn id="29" dur="166" decel="50000">
                                          <p:stCondLst>
                                            <p:cond delay="1834"/>
                                          </p:stCondLst>
                                        </p:cTn>
                                        <p:tgtEl>
                                          <p:spTgt spid="3">
                                            <p:txEl>
                                              <p:pRg st="0" end="0"/>
                                            </p:txEl>
                                          </p:spTgt>
                                        </p:tgtEl>
                                      </p:cBhvr>
                                      <p:to x="100000" y="100000"/>
                                    </p:animScale>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
                                            <p:txEl>
                                              <p:pRg st="1" end="1"/>
                                            </p:txEl>
                                          </p:spTgt>
                                        </p:tgtEl>
                                        <p:attrNameLst>
                                          <p:attrName>style.visibility</p:attrName>
                                        </p:attrNameLst>
                                      </p:cBhvr>
                                      <p:to>
                                        <p:strVal val="visible"/>
                                      </p:to>
                                    </p:set>
                                    <p:anim calcmode="lin" valueType="num">
                                      <p:cBhvr additive="base">
                                        <p:cTn id="34"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1" end="1"/>
                                            </p:txEl>
                                          </p:spTgt>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3">
                                            <p:txEl>
                                              <p:pRg st="2" end="2"/>
                                            </p:txEl>
                                          </p:spTgt>
                                        </p:tgtEl>
                                        <p:attrNameLst>
                                          <p:attrName>style.visibility</p:attrName>
                                        </p:attrNameLst>
                                      </p:cBhvr>
                                      <p:to>
                                        <p:strVal val="visible"/>
                                      </p:to>
                                    </p:set>
                                    <p:anim calcmode="lin" valueType="num">
                                      <p:cBhvr additive="base">
                                        <p:cTn id="3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2" end="2"/>
                                            </p:txEl>
                                          </p:spTgt>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3">
                                            <p:txEl>
                                              <p:pRg st="3" end="3"/>
                                            </p:txEl>
                                          </p:spTgt>
                                        </p:tgtEl>
                                        <p:attrNameLst>
                                          <p:attrName>style.visibility</p:attrName>
                                        </p:attrNameLst>
                                      </p:cBhvr>
                                      <p:to>
                                        <p:strVal val="visible"/>
                                      </p:to>
                                    </p:set>
                                    <p:anim calcmode="lin" valueType="num">
                                      <p:cBhvr additive="base">
                                        <p:cTn id="4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5DC006C-E6BA-587F-77ED-FF5765F88245}"/>
              </a:ext>
            </a:extLst>
          </p:cNvPr>
          <p:cNvSpPr txBox="1"/>
          <p:nvPr/>
        </p:nvSpPr>
        <p:spPr>
          <a:xfrm>
            <a:off x="3837482" y="2967335"/>
            <a:ext cx="3118161" cy="461665"/>
          </a:xfrm>
          <a:prstGeom prst="rect">
            <a:avLst/>
          </a:prstGeom>
          <a:noFill/>
        </p:spPr>
        <p:txBody>
          <a:bodyPr wrap="none" rtlCol="0">
            <a:spAutoFit/>
          </a:bodyPr>
          <a:lstStyle/>
          <a:p>
            <a:r>
              <a:rPr lang="en-IN" sz="2400" dirty="0">
                <a:latin typeface="Arial Rounded MT Bold" panose="020F0704030504030204" pitchFamily="34" charset="0"/>
              </a:rPr>
              <a:t>JUMBLED CODING </a:t>
            </a:r>
          </a:p>
        </p:txBody>
      </p:sp>
    </p:spTree>
    <p:extLst>
      <p:ext uri="{BB962C8B-B14F-4D97-AF65-F5344CB8AC3E}">
        <p14:creationId xmlns:p14="http://schemas.microsoft.com/office/powerpoint/2010/main" xmlns="" val="27243314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E4483D9-E69B-033C-6829-19E08C71453D}"/>
              </a:ext>
            </a:extLst>
          </p:cNvPr>
          <p:cNvPicPr>
            <a:picLocks noChangeAspect="1"/>
          </p:cNvPicPr>
          <p:nvPr/>
        </p:nvPicPr>
        <p:blipFill>
          <a:blip r:embed="rId2"/>
          <a:stretch>
            <a:fillRect/>
          </a:stretch>
        </p:blipFill>
        <p:spPr>
          <a:xfrm>
            <a:off x="167101" y="174239"/>
            <a:ext cx="11540218" cy="6331492"/>
          </a:xfrm>
          <a:prstGeom prst="rect">
            <a:avLst/>
          </a:prstGeom>
        </p:spPr>
      </p:pic>
    </p:spTree>
    <p:extLst>
      <p:ext uri="{BB962C8B-B14F-4D97-AF65-F5344CB8AC3E}">
        <p14:creationId xmlns:p14="http://schemas.microsoft.com/office/powerpoint/2010/main" xmlns="" val="26462578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B04AC15-3271-FADF-3AF6-9F99CAECAA45}"/>
              </a:ext>
            </a:extLst>
          </p:cNvPr>
          <p:cNvPicPr>
            <a:picLocks noChangeAspect="1"/>
          </p:cNvPicPr>
          <p:nvPr/>
        </p:nvPicPr>
        <p:blipFill>
          <a:blip r:embed="rId2"/>
          <a:stretch>
            <a:fillRect/>
          </a:stretch>
        </p:blipFill>
        <p:spPr>
          <a:xfrm>
            <a:off x="852668" y="632121"/>
            <a:ext cx="10486663" cy="1915610"/>
          </a:xfrm>
          <a:prstGeom prst="rect">
            <a:avLst/>
          </a:prstGeom>
        </p:spPr>
      </p:pic>
      <p:pic>
        <p:nvPicPr>
          <p:cNvPr id="5" name="Picture 4">
            <a:extLst>
              <a:ext uri="{FF2B5EF4-FFF2-40B4-BE49-F238E27FC236}">
                <a16:creationId xmlns:a16="http://schemas.microsoft.com/office/drawing/2014/main" xmlns="" id="{EE793826-4AAD-F0D1-89A9-C31C2A760047}"/>
              </a:ext>
            </a:extLst>
          </p:cNvPr>
          <p:cNvPicPr>
            <a:picLocks noChangeAspect="1"/>
          </p:cNvPicPr>
          <p:nvPr/>
        </p:nvPicPr>
        <p:blipFill>
          <a:blip r:embed="rId3"/>
          <a:stretch>
            <a:fillRect/>
          </a:stretch>
        </p:blipFill>
        <p:spPr>
          <a:xfrm>
            <a:off x="2546920" y="3429000"/>
            <a:ext cx="1714500" cy="2066925"/>
          </a:xfrm>
          <a:prstGeom prst="rect">
            <a:avLst/>
          </a:prstGeom>
        </p:spPr>
      </p:pic>
      <p:pic>
        <p:nvPicPr>
          <p:cNvPr id="7" name="Picture 6">
            <a:extLst>
              <a:ext uri="{FF2B5EF4-FFF2-40B4-BE49-F238E27FC236}">
                <a16:creationId xmlns:a16="http://schemas.microsoft.com/office/drawing/2014/main" xmlns="" id="{0CC2896E-54F1-0953-F446-65F790F61B74}"/>
              </a:ext>
            </a:extLst>
          </p:cNvPr>
          <p:cNvPicPr>
            <a:picLocks noChangeAspect="1"/>
          </p:cNvPicPr>
          <p:nvPr/>
        </p:nvPicPr>
        <p:blipFill>
          <a:blip r:embed="rId4"/>
          <a:stretch>
            <a:fillRect/>
          </a:stretch>
        </p:blipFill>
        <p:spPr>
          <a:xfrm>
            <a:off x="4937803" y="3600449"/>
            <a:ext cx="1638300" cy="1724025"/>
          </a:xfrm>
          <a:prstGeom prst="rect">
            <a:avLst/>
          </a:prstGeom>
        </p:spPr>
      </p:pic>
    </p:spTree>
    <p:extLst>
      <p:ext uri="{BB962C8B-B14F-4D97-AF65-F5344CB8AC3E}">
        <p14:creationId xmlns:p14="http://schemas.microsoft.com/office/powerpoint/2010/main" xmlns="" val="1472167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C209DC-88EE-34C1-D697-777C99B49A82}"/>
              </a:ext>
            </a:extLst>
          </p:cNvPr>
          <p:cNvSpPr>
            <a:spLocks noGrp="1"/>
          </p:cNvSpPr>
          <p:nvPr>
            <p:ph type="title"/>
          </p:nvPr>
        </p:nvSpPr>
        <p:spPr/>
        <p:txBody>
          <a:bodyPr/>
          <a:lstStyle/>
          <a:p>
            <a:r>
              <a:rPr lang="en-US" b="1" dirty="0">
                <a:latin typeface="Arial Rounded MT Bold" panose="020F0704030504030204" pitchFamily="34" charset="0"/>
              </a:rPr>
              <a:t>Crypt athematic problems </a:t>
            </a:r>
            <a:endParaRPr lang="en-IN" b="1" dirty="0">
              <a:latin typeface="Arial Rounded MT Bold" panose="020F0704030504030204" pitchFamily="34" charset="0"/>
            </a:endParaRPr>
          </a:p>
        </p:txBody>
      </p:sp>
      <p:sp>
        <p:nvSpPr>
          <p:cNvPr id="4" name="TextBox 3">
            <a:extLst>
              <a:ext uri="{FF2B5EF4-FFF2-40B4-BE49-F238E27FC236}">
                <a16:creationId xmlns:a16="http://schemas.microsoft.com/office/drawing/2014/main" xmlns="" id="{7E52C23B-FBE5-C9DF-E436-62C3F4C66309}"/>
              </a:ext>
            </a:extLst>
          </p:cNvPr>
          <p:cNvSpPr txBox="1"/>
          <p:nvPr/>
        </p:nvSpPr>
        <p:spPr>
          <a:xfrm>
            <a:off x="1148136" y="1814261"/>
            <a:ext cx="6814336" cy="2369880"/>
          </a:xfrm>
          <a:prstGeom prst="rect">
            <a:avLst/>
          </a:prstGeom>
          <a:noFill/>
        </p:spPr>
        <p:txBody>
          <a:bodyPr wrap="square">
            <a:spAutoFit/>
          </a:bodyPr>
          <a:lstStyle/>
          <a:p>
            <a:pPr algn="l" fontAlgn="auto"/>
            <a:r>
              <a:rPr lang="en-US" sz="2800" b="1" i="0" dirty="0">
                <a:effectLst/>
                <a:latin typeface="unset"/>
              </a:rPr>
              <a:t>1Q. LET + LEE = ALL , then A + L + L = ?</a:t>
            </a:r>
            <a:r>
              <a:rPr lang="en-US" sz="2800" dirty="0">
                <a:latin typeface="unset"/>
              </a:rPr>
              <a:t>      </a:t>
            </a:r>
            <a:r>
              <a:rPr lang="en-US" sz="2800" b="1" i="0" dirty="0">
                <a:effectLst/>
                <a:latin typeface="unset"/>
              </a:rPr>
              <a:t>Assume (E=5, T=6)</a:t>
            </a:r>
          </a:p>
          <a:p>
            <a:pPr algn="l" fontAlgn="auto"/>
            <a:endParaRPr lang="en-US" sz="2800" b="1" dirty="0">
              <a:latin typeface="unset"/>
            </a:endParaRPr>
          </a:p>
          <a:p>
            <a:pPr algn="l" fontAlgn="auto"/>
            <a:r>
              <a:rPr lang="en-US" sz="2800" b="1" i="0" dirty="0">
                <a:effectLst/>
                <a:latin typeface="unset"/>
              </a:rPr>
              <a:t>      1.L         2.A         3. E              4.T</a:t>
            </a:r>
          </a:p>
          <a:p>
            <a:pPr algn="l" fontAlgn="auto"/>
            <a:endParaRPr lang="en-US" b="1" dirty="0">
              <a:latin typeface="unset"/>
            </a:endParaRPr>
          </a:p>
          <a:p>
            <a:pPr algn="l" fontAlgn="auto"/>
            <a:r>
              <a:rPr lang="en-US" b="1" i="0" dirty="0">
                <a:effectLst/>
                <a:latin typeface="unset"/>
              </a:rPr>
              <a:t>Sol. </a:t>
            </a:r>
            <a:endParaRPr lang="en-US" i="0" dirty="0">
              <a:effectLst/>
              <a:latin typeface="unset"/>
            </a:endParaRPr>
          </a:p>
        </p:txBody>
      </p:sp>
      <p:pic>
        <p:nvPicPr>
          <p:cNvPr id="6" name="Picture 5">
            <a:extLst>
              <a:ext uri="{FF2B5EF4-FFF2-40B4-BE49-F238E27FC236}">
                <a16:creationId xmlns:a16="http://schemas.microsoft.com/office/drawing/2014/main" xmlns="" id="{4AF57514-A09F-A85A-C704-97A31AFD7B8B}"/>
              </a:ext>
            </a:extLst>
          </p:cNvPr>
          <p:cNvPicPr>
            <a:picLocks noChangeAspect="1"/>
          </p:cNvPicPr>
          <p:nvPr/>
        </p:nvPicPr>
        <p:blipFill>
          <a:blip r:embed="rId2"/>
          <a:stretch>
            <a:fillRect/>
          </a:stretch>
        </p:blipFill>
        <p:spPr>
          <a:xfrm>
            <a:off x="1939329" y="3907630"/>
            <a:ext cx="6598495" cy="2369879"/>
          </a:xfrm>
          <a:prstGeom prst="rect">
            <a:avLst/>
          </a:prstGeom>
        </p:spPr>
      </p:pic>
    </p:spTree>
    <p:extLst>
      <p:ext uri="{BB962C8B-B14F-4D97-AF65-F5344CB8AC3E}">
        <p14:creationId xmlns:p14="http://schemas.microsoft.com/office/powerpoint/2010/main" xmlns="" val="2245294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B3C787E3-FBE3-64E6-1516-7DF6C58C7305}"/>
              </a:ext>
            </a:extLst>
          </p:cNvPr>
          <p:cNvSpPr txBox="1"/>
          <p:nvPr/>
        </p:nvSpPr>
        <p:spPr>
          <a:xfrm>
            <a:off x="747444" y="683702"/>
            <a:ext cx="9177391" cy="1200329"/>
          </a:xfrm>
          <a:prstGeom prst="rect">
            <a:avLst/>
          </a:prstGeom>
          <a:noFill/>
        </p:spPr>
        <p:txBody>
          <a:bodyPr wrap="square">
            <a:spAutoFit/>
          </a:bodyPr>
          <a:lstStyle/>
          <a:p>
            <a:r>
              <a:rPr lang="en-US" sz="2400" b="1" i="0" dirty="0">
                <a:solidFill>
                  <a:schemeClr val="tx1">
                    <a:lumMod val="95000"/>
                  </a:schemeClr>
                </a:solidFill>
                <a:effectLst/>
                <a:latin typeface="OpenSans"/>
              </a:rPr>
              <a:t>2. If KANSAS + OHIO = OREGON Then find the value of G + R + O + S + S     (where O=5)</a:t>
            </a:r>
            <a:endParaRPr lang="en-US" sz="2400" b="1" i="0" dirty="0">
              <a:effectLst/>
              <a:latin typeface="OpenSans"/>
            </a:endParaRPr>
          </a:p>
          <a:p>
            <a:r>
              <a:rPr lang="en-US" sz="2400" b="1" dirty="0">
                <a:latin typeface="OpenSans"/>
              </a:rPr>
              <a:t>a. 7           b. 8                c.9                        d.10</a:t>
            </a:r>
            <a:endParaRPr lang="en-IN" sz="2400" dirty="0"/>
          </a:p>
        </p:txBody>
      </p:sp>
      <p:pic>
        <p:nvPicPr>
          <p:cNvPr id="5" name="Picture 4">
            <a:extLst>
              <a:ext uri="{FF2B5EF4-FFF2-40B4-BE49-F238E27FC236}">
                <a16:creationId xmlns:a16="http://schemas.microsoft.com/office/drawing/2014/main" xmlns="" id="{D261B4F2-0453-EC03-D1D2-68E8B72E9AFE}"/>
              </a:ext>
            </a:extLst>
          </p:cNvPr>
          <p:cNvPicPr>
            <a:picLocks noChangeAspect="1"/>
          </p:cNvPicPr>
          <p:nvPr/>
        </p:nvPicPr>
        <p:blipFill>
          <a:blip r:embed="rId2"/>
          <a:stretch>
            <a:fillRect/>
          </a:stretch>
        </p:blipFill>
        <p:spPr>
          <a:xfrm>
            <a:off x="2013735" y="2698712"/>
            <a:ext cx="7911100" cy="2500012"/>
          </a:xfrm>
          <a:prstGeom prst="rect">
            <a:avLst/>
          </a:prstGeom>
        </p:spPr>
      </p:pic>
    </p:spTree>
    <p:extLst>
      <p:ext uri="{BB962C8B-B14F-4D97-AF65-F5344CB8AC3E}">
        <p14:creationId xmlns:p14="http://schemas.microsoft.com/office/powerpoint/2010/main" xmlns="" val="6605494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267F01E-6430-C2C1-5796-C9EB296A201F}"/>
              </a:ext>
            </a:extLst>
          </p:cNvPr>
          <p:cNvSpPr txBox="1"/>
          <p:nvPr/>
        </p:nvSpPr>
        <p:spPr>
          <a:xfrm>
            <a:off x="359595" y="858363"/>
            <a:ext cx="10017303" cy="1384995"/>
          </a:xfrm>
          <a:prstGeom prst="rect">
            <a:avLst/>
          </a:prstGeom>
          <a:noFill/>
        </p:spPr>
        <p:txBody>
          <a:bodyPr wrap="square">
            <a:spAutoFit/>
          </a:bodyPr>
          <a:lstStyle/>
          <a:p>
            <a:r>
              <a:rPr lang="en-US" sz="2800" b="1" i="0" dirty="0">
                <a:effectLst/>
                <a:latin typeface="OpenSans"/>
              </a:rPr>
              <a:t>3.HERE = COMES - SHE, (Assume S = 8) Find the value of R + H + O</a:t>
            </a:r>
          </a:p>
          <a:p>
            <a:endParaRPr lang="en-US" sz="2800" b="1" dirty="0">
              <a:latin typeface="OpenSans"/>
            </a:endParaRPr>
          </a:p>
          <a:p>
            <a:r>
              <a:rPr lang="en-US" sz="2800" b="1" dirty="0">
                <a:latin typeface="OpenSans"/>
              </a:rPr>
              <a:t>a. 12</a:t>
            </a:r>
            <a:r>
              <a:rPr lang="en-US" sz="2800" b="1" dirty="0">
                <a:solidFill>
                  <a:srgbClr val="000000"/>
                </a:solidFill>
                <a:latin typeface="OpenSans"/>
              </a:rPr>
              <a:t>  </a:t>
            </a:r>
            <a:r>
              <a:rPr lang="en-US" sz="2800" b="1" dirty="0">
                <a:latin typeface="OpenSans"/>
              </a:rPr>
              <a:t>   b.13       c.14      d.15</a:t>
            </a:r>
            <a:endParaRPr lang="en-IN" sz="2800" dirty="0"/>
          </a:p>
        </p:txBody>
      </p:sp>
      <p:pic>
        <p:nvPicPr>
          <p:cNvPr id="5" name="Picture 4">
            <a:extLst>
              <a:ext uri="{FF2B5EF4-FFF2-40B4-BE49-F238E27FC236}">
                <a16:creationId xmlns:a16="http://schemas.microsoft.com/office/drawing/2014/main" xmlns="" id="{28CD888D-7249-B207-1FA3-3B1CDB555208}"/>
              </a:ext>
            </a:extLst>
          </p:cNvPr>
          <p:cNvPicPr>
            <a:picLocks noChangeAspect="1"/>
          </p:cNvPicPr>
          <p:nvPr/>
        </p:nvPicPr>
        <p:blipFill>
          <a:blip r:embed="rId2"/>
          <a:stretch>
            <a:fillRect/>
          </a:stretch>
        </p:blipFill>
        <p:spPr>
          <a:xfrm>
            <a:off x="1118954" y="2623364"/>
            <a:ext cx="7870933" cy="3029106"/>
          </a:xfrm>
          <a:prstGeom prst="rect">
            <a:avLst/>
          </a:prstGeom>
        </p:spPr>
      </p:pic>
    </p:spTree>
    <p:extLst>
      <p:ext uri="{BB962C8B-B14F-4D97-AF65-F5344CB8AC3E}">
        <p14:creationId xmlns:p14="http://schemas.microsoft.com/office/powerpoint/2010/main" xmlns="" val="110281593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7A762BC-08F8-2DD6-EF60-587EFD4E9611}"/>
              </a:ext>
            </a:extLst>
          </p:cNvPr>
          <p:cNvPicPr>
            <a:picLocks noChangeAspect="1"/>
          </p:cNvPicPr>
          <p:nvPr/>
        </p:nvPicPr>
        <p:blipFill>
          <a:blip r:embed="rId2"/>
          <a:stretch>
            <a:fillRect/>
          </a:stretch>
        </p:blipFill>
        <p:spPr>
          <a:xfrm>
            <a:off x="5224341" y="807829"/>
            <a:ext cx="1743318" cy="1238423"/>
          </a:xfrm>
          <a:prstGeom prst="rect">
            <a:avLst/>
          </a:prstGeom>
        </p:spPr>
      </p:pic>
      <p:pic>
        <p:nvPicPr>
          <p:cNvPr id="7" name="Picture 6">
            <a:extLst>
              <a:ext uri="{FF2B5EF4-FFF2-40B4-BE49-F238E27FC236}">
                <a16:creationId xmlns:a16="http://schemas.microsoft.com/office/drawing/2014/main" xmlns="" id="{EF9BF818-4EE2-B75B-DB9E-3BD44345B624}"/>
              </a:ext>
            </a:extLst>
          </p:cNvPr>
          <p:cNvPicPr>
            <a:picLocks noChangeAspect="1"/>
          </p:cNvPicPr>
          <p:nvPr/>
        </p:nvPicPr>
        <p:blipFill>
          <a:blip r:embed="rId3"/>
          <a:stretch>
            <a:fillRect/>
          </a:stretch>
        </p:blipFill>
        <p:spPr>
          <a:xfrm>
            <a:off x="1628385" y="674461"/>
            <a:ext cx="2219635" cy="1371791"/>
          </a:xfrm>
          <a:prstGeom prst="rect">
            <a:avLst/>
          </a:prstGeom>
        </p:spPr>
      </p:pic>
      <p:sp>
        <p:nvSpPr>
          <p:cNvPr id="8" name="TextBox 7">
            <a:extLst>
              <a:ext uri="{FF2B5EF4-FFF2-40B4-BE49-F238E27FC236}">
                <a16:creationId xmlns:a16="http://schemas.microsoft.com/office/drawing/2014/main" xmlns="" id="{18D2015E-4679-4453-E8B4-7EE92FEFF06F}"/>
              </a:ext>
            </a:extLst>
          </p:cNvPr>
          <p:cNvSpPr txBox="1"/>
          <p:nvPr/>
        </p:nvSpPr>
        <p:spPr>
          <a:xfrm>
            <a:off x="209862" y="224852"/>
            <a:ext cx="1124263" cy="369332"/>
          </a:xfrm>
          <a:prstGeom prst="rect">
            <a:avLst/>
          </a:prstGeom>
          <a:noFill/>
        </p:spPr>
        <p:txBody>
          <a:bodyPr wrap="square" rtlCol="0">
            <a:spAutoFit/>
          </a:bodyPr>
          <a:lstStyle/>
          <a:p>
            <a:r>
              <a:rPr lang="en-IN" dirty="0"/>
              <a:t>EX:</a:t>
            </a:r>
          </a:p>
        </p:txBody>
      </p:sp>
      <p:pic>
        <p:nvPicPr>
          <p:cNvPr id="10" name="Picture 9">
            <a:extLst>
              <a:ext uri="{FF2B5EF4-FFF2-40B4-BE49-F238E27FC236}">
                <a16:creationId xmlns:a16="http://schemas.microsoft.com/office/drawing/2014/main" xmlns="" id="{B5BCD0D5-2624-6136-847C-641911C49F89}"/>
              </a:ext>
            </a:extLst>
          </p:cNvPr>
          <p:cNvPicPr>
            <a:picLocks noChangeAspect="1"/>
          </p:cNvPicPr>
          <p:nvPr/>
        </p:nvPicPr>
        <p:blipFill>
          <a:blip r:embed="rId4"/>
          <a:stretch>
            <a:fillRect/>
          </a:stretch>
        </p:blipFill>
        <p:spPr>
          <a:xfrm>
            <a:off x="5062393" y="2786814"/>
            <a:ext cx="3810532" cy="1505160"/>
          </a:xfrm>
          <a:prstGeom prst="rect">
            <a:avLst/>
          </a:prstGeom>
        </p:spPr>
      </p:pic>
      <p:pic>
        <p:nvPicPr>
          <p:cNvPr id="12" name="Picture 11">
            <a:extLst>
              <a:ext uri="{FF2B5EF4-FFF2-40B4-BE49-F238E27FC236}">
                <a16:creationId xmlns:a16="http://schemas.microsoft.com/office/drawing/2014/main" xmlns="" id="{5CC7444A-03F4-7F70-E6F0-436C2432484F}"/>
              </a:ext>
            </a:extLst>
          </p:cNvPr>
          <p:cNvPicPr>
            <a:picLocks noChangeAspect="1"/>
          </p:cNvPicPr>
          <p:nvPr/>
        </p:nvPicPr>
        <p:blipFill>
          <a:blip r:embed="rId5"/>
          <a:stretch>
            <a:fillRect/>
          </a:stretch>
        </p:blipFill>
        <p:spPr>
          <a:xfrm>
            <a:off x="1790098" y="2805867"/>
            <a:ext cx="2400635" cy="1486107"/>
          </a:xfrm>
          <a:prstGeom prst="rect">
            <a:avLst/>
          </a:prstGeom>
        </p:spPr>
      </p:pic>
      <p:sp>
        <p:nvSpPr>
          <p:cNvPr id="13" name="TextBox 12">
            <a:extLst>
              <a:ext uri="{FF2B5EF4-FFF2-40B4-BE49-F238E27FC236}">
                <a16:creationId xmlns:a16="http://schemas.microsoft.com/office/drawing/2014/main" xmlns="" id="{2600215A-A225-F783-8C2F-E6C8AD4DE8F8}"/>
              </a:ext>
            </a:extLst>
          </p:cNvPr>
          <p:cNvSpPr txBox="1"/>
          <p:nvPr/>
        </p:nvSpPr>
        <p:spPr>
          <a:xfrm>
            <a:off x="314793" y="3429000"/>
            <a:ext cx="479618" cy="369332"/>
          </a:xfrm>
          <a:prstGeom prst="rect">
            <a:avLst/>
          </a:prstGeom>
          <a:noFill/>
        </p:spPr>
        <p:txBody>
          <a:bodyPr wrap="none" rtlCol="0">
            <a:spAutoFit/>
          </a:bodyPr>
          <a:lstStyle/>
          <a:p>
            <a:r>
              <a:rPr lang="en-IN" dirty="0"/>
              <a:t>EX;</a:t>
            </a:r>
          </a:p>
        </p:txBody>
      </p:sp>
    </p:spTree>
    <p:extLst>
      <p:ext uri="{BB962C8B-B14F-4D97-AF65-F5344CB8AC3E}">
        <p14:creationId xmlns:p14="http://schemas.microsoft.com/office/powerpoint/2010/main" xmlns="" val="23417675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156F1344-9921-5B96-1ACD-89D0CB5E3B61}"/>
              </a:ext>
            </a:extLst>
          </p:cNvPr>
          <p:cNvPicPr>
            <a:picLocks noChangeAspect="1"/>
          </p:cNvPicPr>
          <p:nvPr/>
        </p:nvPicPr>
        <p:blipFill>
          <a:blip r:embed="rId2"/>
          <a:stretch>
            <a:fillRect/>
          </a:stretch>
        </p:blipFill>
        <p:spPr>
          <a:xfrm>
            <a:off x="1404079" y="1454047"/>
            <a:ext cx="9383842" cy="5171606"/>
          </a:xfrm>
          <a:prstGeom prst="rect">
            <a:avLst/>
          </a:prstGeom>
        </p:spPr>
      </p:pic>
      <p:sp>
        <p:nvSpPr>
          <p:cNvPr id="2" name="TextBox 1">
            <a:extLst>
              <a:ext uri="{FF2B5EF4-FFF2-40B4-BE49-F238E27FC236}">
                <a16:creationId xmlns:a16="http://schemas.microsoft.com/office/drawing/2014/main" xmlns="" id="{028D2DC4-507E-2FC6-1C50-39C1D11659AF}"/>
              </a:ext>
            </a:extLst>
          </p:cNvPr>
          <p:cNvSpPr txBox="1"/>
          <p:nvPr/>
        </p:nvSpPr>
        <p:spPr>
          <a:xfrm>
            <a:off x="2203554" y="284813"/>
            <a:ext cx="3235822" cy="369332"/>
          </a:xfrm>
          <a:prstGeom prst="rect">
            <a:avLst/>
          </a:prstGeom>
          <a:noFill/>
        </p:spPr>
        <p:txBody>
          <a:bodyPr wrap="none" rtlCol="0">
            <a:spAutoFit/>
          </a:bodyPr>
          <a:lstStyle/>
          <a:p>
            <a:r>
              <a:rPr lang="en-IN" b="1" dirty="0">
                <a:latin typeface="Arial Rounded MT Bold" panose="020F0704030504030204" pitchFamily="34" charset="0"/>
              </a:rPr>
              <a:t>INPUT OUT PUT  TRACING</a:t>
            </a:r>
            <a:r>
              <a:rPr lang="en-IN" dirty="0"/>
              <a:t> </a:t>
            </a:r>
          </a:p>
        </p:txBody>
      </p:sp>
    </p:spTree>
    <p:extLst>
      <p:ext uri="{BB962C8B-B14F-4D97-AF65-F5344CB8AC3E}">
        <p14:creationId xmlns:p14="http://schemas.microsoft.com/office/powerpoint/2010/main" xmlns="" val="2483710457"/>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Vapor Trail" id="{4FDF2955-7D9C-493C-B9F9-C205151B46CD}" vid="{2B2A868B-6BC2-4B3E-98B9-1258F41035DE}"/>
    </a:ext>
  </a:extLst>
</a:theme>
</file>

<file path=docProps/app.xml><?xml version="1.0" encoding="utf-8"?>
<Properties xmlns="http://schemas.openxmlformats.org/officeDocument/2006/extended-properties" xmlns:vt="http://schemas.openxmlformats.org/officeDocument/2006/docPropsVTypes">
  <Template>Vapor Trail</Template>
  <TotalTime>425</TotalTime>
  <Words>3798</Words>
  <Application>Microsoft Office PowerPoint</Application>
  <PresentationFormat>Custom</PresentationFormat>
  <Paragraphs>568</Paragraphs>
  <Slides>133</Slides>
  <Notes>0</Notes>
  <HiddenSlides>0</HiddenSlides>
  <MMClips>0</MMClips>
  <ScaleCrop>false</ScaleCrop>
  <HeadingPairs>
    <vt:vector size="4" baseType="variant">
      <vt:variant>
        <vt:lpstr>Theme</vt:lpstr>
      </vt:variant>
      <vt:variant>
        <vt:i4>1</vt:i4>
      </vt:variant>
      <vt:variant>
        <vt:lpstr>Slide Titles</vt:lpstr>
      </vt:variant>
      <vt:variant>
        <vt:i4>133</vt:i4>
      </vt:variant>
    </vt:vector>
  </HeadingPairs>
  <TitlesOfParts>
    <vt:vector size="134" baseType="lpstr">
      <vt:lpstr>Vapor Trail</vt:lpstr>
      <vt:lpstr>UNIT– 4 Series Completion, Analogy, Classification,  Coding &amp; Decoding</vt:lpstr>
      <vt:lpstr>Number Series </vt:lpstr>
      <vt:lpstr>Slide 3</vt:lpstr>
      <vt:lpstr>Elementary Idea of Progressions </vt:lpstr>
      <vt:lpstr>Problems </vt:lpstr>
      <vt:lpstr>Triangular pattern Series</vt:lpstr>
      <vt:lpstr>Problems </vt:lpstr>
      <vt:lpstr>Problems </vt:lpstr>
      <vt:lpstr>Slide 9</vt:lpstr>
      <vt:lpstr>Alphabet series </vt:lpstr>
      <vt:lpstr>Slide 11</vt:lpstr>
      <vt:lpstr>Slide 12</vt:lpstr>
      <vt:lpstr>Alpha Numeric </vt:lpstr>
      <vt:lpstr>  Analogy </vt:lpstr>
      <vt:lpstr>Slide 15</vt:lpstr>
      <vt:lpstr>Slide 16</vt:lpstr>
      <vt:lpstr>Slide 17</vt:lpstr>
      <vt:lpstr>Slide 18</vt:lpstr>
      <vt:lpstr>Slide 19</vt:lpstr>
      <vt:lpstr>Analogy </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Completing the Analogous pair </vt:lpstr>
      <vt:lpstr>Slide 42</vt:lpstr>
      <vt:lpstr>Slide 43</vt:lpstr>
      <vt:lpstr>DIRECT/SIMPLE ANALOGY </vt:lpstr>
      <vt:lpstr>Choosing the Analogous Pair </vt:lpstr>
      <vt:lpstr>Problems </vt:lpstr>
      <vt:lpstr>Slide 47</vt:lpstr>
      <vt:lpstr>Slide 48</vt:lpstr>
      <vt:lpstr>Number analogy’s </vt:lpstr>
      <vt:lpstr>Slide 50</vt:lpstr>
      <vt:lpstr>Alphabet Analogy </vt:lpstr>
      <vt:lpstr>Slide 52</vt:lpstr>
      <vt:lpstr>Double Analogy’s </vt:lpstr>
      <vt:lpstr>Slide 54</vt:lpstr>
      <vt:lpstr>Choosing a similar word </vt:lpstr>
      <vt:lpstr>Detecting Analogies </vt:lpstr>
      <vt:lpstr>Slide 57</vt:lpstr>
      <vt:lpstr>Multiple-word analogy </vt:lpstr>
      <vt:lpstr>problems</vt:lpstr>
      <vt:lpstr>Slide 60</vt:lpstr>
      <vt:lpstr>  Classification </vt:lpstr>
      <vt:lpstr>Type 1: Choosing the ODD word: </vt:lpstr>
      <vt:lpstr>Slide 63</vt:lpstr>
      <vt:lpstr>Slide 64</vt:lpstr>
      <vt:lpstr>Type:2 Choosing the ODD pair of words </vt:lpstr>
      <vt:lpstr>Slide 66</vt:lpstr>
      <vt:lpstr>Type:3 Choosing the ODD numeral </vt:lpstr>
      <vt:lpstr>Slide 68</vt:lpstr>
      <vt:lpstr>Slide 69</vt:lpstr>
      <vt:lpstr>Type:4 Choosing the ODD numeral pair/group </vt:lpstr>
      <vt:lpstr>Slide 71</vt:lpstr>
      <vt:lpstr>Type: 5: Choosing the ODD letter group </vt:lpstr>
      <vt:lpstr>Slide 73</vt:lpstr>
      <vt:lpstr>Coding – Decoding</vt:lpstr>
      <vt:lpstr>Letter coding  </vt:lpstr>
      <vt:lpstr>Problems </vt:lpstr>
      <vt:lpstr>Slide 77</vt:lpstr>
      <vt:lpstr>Slide 78</vt:lpstr>
      <vt:lpstr>Direct Letter Coding</vt:lpstr>
      <vt:lpstr>Problems</vt:lpstr>
      <vt:lpstr>Slide 81</vt:lpstr>
      <vt:lpstr>Number/symbol coding </vt:lpstr>
      <vt:lpstr>Slide 83</vt:lpstr>
      <vt:lpstr>Matrix Coding</vt:lpstr>
      <vt:lpstr>Slide 85</vt:lpstr>
      <vt:lpstr>Slide 86</vt:lpstr>
      <vt:lpstr>Substitution </vt:lpstr>
      <vt:lpstr>Problems </vt:lpstr>
      <vt:lpstr>Deciphering message word codes </vt:lpstr>
      <vt:lpstr>Problems </vt:lpstr>
      <vt:lpstr>Deciphering number and symbol codes for messages </vt:lpstr>
      <vt:lpstr>Slide 92</vt:lpstr>
      <vt:lpstr>Slide 93</vt:lpstr>
      <vt:lpstr>Slide 94</vt:lpstr>
      <vt:lpstr>Crypt athematic problems </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Continuous pattern series</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vector>
  </TitlesOfParts>
  <Company>Amazon Corporate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NO – 4 Series Completion, Analogy, Classification &amp;  Coding &amp; Decoding</dc:title>
  <dc:creator>Prashant, Devarakonda</dc:creator>
  <cp:lastModifiedBy>Admin</cp:lastModifiedBy>
  <cp:revision>65</cp:revision>
  <dcterms:created xsi:type="dcterms:W3CDTF">2021-02-09T19:04:57Z</dcterms:created>
  <dcterms:modified xsi:type="dcterms:W3CDTF">2025-06-12T04:45:57Z</dcterms:modified>
</cp:coreProperties>
</file>